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1"/>
  </p:notesMasterIdLst>
  <p:handoutMasterIdLst>
    <p:handoutMasterId r:id="rId32"/>
  </p:handoutMasterIdLst>
  <p:sldIdLst>
    <p:sldId id="274" r:id="rId2"/>
    <p:sldId id="275" r:id="rId3"/>
    <p:sldId id="276" r:id="rId4"/>
    <p:sldId id="277" r:id="rId5"/>
    <p:sldId id="278" r:id="rId6"/>
    <p:sldId id="279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9" r:id="rId24"/>
    <p:sldId id="300" r:id="rId25"/>
    <p:sldId id="301" r:id="rId26"/>
    <p:sldId id="304" r:id="rId27"/>
    <p:sldId id="302" r:id="rId28"/>
    <p:sldId id="298" r:id="rId29"/>
    <p:sldId id="303" r:id="rId30"/>
  </p:sldIdLst>
  <p:sldSz cx="9144000" cy="6858000" type="screen4x3"/>
  <p:notesSz cx="6797675" cy="9928225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F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9" d="100"/>
          <a:sy n="89" d="100"/>
        </p:scale>
        <p:origin x="1706" y="8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3288" y="-101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6" Type="http://schemas.openxmlformats.org/officeDocument/2006/relationships/image" Target="../media/image9.wmf"/><Relationship Id="rId5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4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7" Type="http://schemas.openxmlformats.org/officeDocument/2006/relationships/image" Target="../media/image31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6" Type="http://schemas.openxmlformats.org/officeDocument/2006/relationships/image" Target="../media/image30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zh-TW" dirty="0" smtClean="0">
                <a:solidFill>
                  <a:schemeClr val="bg1">
                    <a:lumMod val="65000"/>
                  </a:schemeClr>
                </a:solidFill>
              </a:rPr>
              <a:t>14.0</a:t>
            </a: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30885" y="0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2F96A5-4F99-48D7-96D8-00F32CD85522}" type="datetimeFigureOut">
              <a:rPr lang="zh-TW" altLang="en-US" smtClean="0">
                <a:solidFill>
                  <a:schemeClr val="bg1">
                    <a:lumMod val="65000"/>
                  </a:schemeClr>
                </a:solidFill>
              </a:rPr>
              <a:t>2019/10/09</a:t>
            </a:fld>
            <a:endParaRPr lang="zh-TW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30885" y="9430218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04B63-94F3-4FA6-A75A-393D25F18B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27261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4B9AF-8C5E-45AD-9A78-2D0D576E9043}" type="datetimeFigureOut">
              <a:rPr lang="zh-TW" altLang="en-US" smtClean="0"/>
              <a:t>2019/10/09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59350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450" y="4716705"/>
            <a:ext cx="5438775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30218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49688" y="9430218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425B7B-85CA-4E5F-86F4-2B8EF28BEB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96596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25B7B-85CA-4E5F-86F4-2B8EF28BEB0F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36187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9163" y="746125"/>
            <a:ext cx="4959350" cy="3721100"/>
          </a:xfrm>
          <a:prstGeom prst="rect">
            <a:avLst/>
          </a:prstGeo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79450" y="4716705"/>
            <a:ext cx="5438775" cy="4467701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FBB03C-765E-4CA2-B74A-FDDD333391D5}" type="slidenum">
              <a:rPr lang="zh-TW" altLang="en-US" smtClean="0">
                <a:solidFill>
                  <a:prstClr val="black"/>
                </a:solidFill>
              </a:rPr>
              <a:pPr/>
              <a:t>16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56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25B7B-85CA-4E5F-86F4-2B8EF28BEB0F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1822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9163" y="746125"/>
            <a:ext cx="4959350" cy="3721100"/>
          </a:xfrm>
          <a:prstGeom prst="rect">
            <a:avLst/>
          </a:prstGeo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79450" y="4716705"/>
            <a:ext cx="5438775" cy="4467701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FBB03C-765E-4CA2-B74A-FDDD333391D5}" type="slidenum">
              <a:rPr lang="zh-TW" altLang="en-US" smtClean="0">
                <a:solidFill>
                  <a:prstClr val="black"/>
                </a:solidFill>
              </a:rPr>
              <a:pPr/>
              <a:t>21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9157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425B7B-85CA-4E5F-86F4-2B8EF28BEB0F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1657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25B7B-85CA-4E5F-86F4-2B8EF28BEB0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1642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25B7B-85CA-4E5F-86F4-2B8EF28BEB0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8906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25B7B-85CA-4E5F-86F4-2B8EF28BEB0F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2528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25B7B-85CA-4E5F-86F4-2B8EF28BEB0F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68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25B7B-85CA-4E5F-86F4-2B8EF28BEB0F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3495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25B7B-85CA-4E5F-86F4-2B8EF28BEB0F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4229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25B7B-85CA-4E5F-86F4-2B8EF28BEB0F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7335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9163" y="746125"/>
            <a:ext cx="4959350" cy="3721100"/>
          </a:xfrm>
          <a:prstGeom prst="rect">
            <a:avLst/>
          </a:prstGeo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79450" y="4716705"/>
            <a:ext cx="5438775" cy="4467701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FBB03C-765E-4CA2-B74A-FDDD333391D5}" type="slidenum">
              <a:rPr lang="zh-TW" altLang="en-US" smtClean="0">
                <a:solidFill>
                  <a:prstClr val="black"/>
                </a:solidFill>
              </a:rPr>
              <a:pPr/>
              <a:t>15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564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CA684E-DDBD-49A4-BF10-34BBF4517C0D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2019/10/09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062F47D-F1E9-4C70-8172-35677879D32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4717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418013-9897-4E73-B32B-EB43A3A63DD6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2019/10/09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062F47D-F1E9-4C70-8172-35677879D32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1598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8A21BD-7849-4D9A-9C14-678A31972B34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2019/10/09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062F47D-F1E9-4C70-8172-35677879D32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15649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062F47D-F1E9-4C70-8172-35677879D32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91119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062F47D-F1E9-4C70-8172-35677879D32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1777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兩行專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00164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l">
              <a:defRPr sz="3300" b="1" baseline="0"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r>
              <a:rPr lang="en-US" altLang="zh-TW" dirty="0" smtClean="0"/>
              <a:t>(</a:t>
            </a:r>
            <a:r>
              <a:rPr lang="zh-TW" altLang="en-US" dirty="0" smtClean="0"/>
              <a:t>兩行專用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7" name="文字版面配置區 2"/>
          <p:cNvSpPr>
            <a:spLocks noGrp="1"/>
          </p:cNvSpPr>
          <p:nvPr>
            <p:ph idx="1"/>
          </p:nvPr>
        </p:nvSpPr>
        <p:spPr>
          <a:xfrm>
            <a:off x="0" y="907200"/>
            <a:ext cx="9144000" cy="193899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>
              <a:defRPr sz="2400" b="1" baseline="0"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>
              <a:defRPr sz="2200" baseline="0"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>
              <a:defRPr sz="2000" baseline="0"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5pPr>
              <a:defRPr sz="1800" baseline="0"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062F47D-F1E9-4C70-8172-35677879D32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0965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準模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0" y="7620"/>
            <a:ext cx="9144000" cy="720000"/>
          </a:xfrm>
          <a:prstGeom prst="rect">
            <a:avLst/>
          </a:prstGeom>
        </p:spPr>
        <p:txBody>
          <a:bodyPr anchor="ctr" anchorCtr="0"/>
          <a:lstStyle>
            <a:lvl1pPr algn="l">
              <a:defRPr sz="3300" b="1" baseline="0"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7" name="文字版面配置區 2"/>
          <p:cNvSpPr>
            <a:spLocks noGrp="1"/>
          </p:cNvSpPr>
          <p:nvPr>
            <p:ph idx="1"/>
          </p:nvPr>
        </p:nvSpPr>
        <p:spPr>
          <a:xfrm>
            <a:off x="0" y="907200"/>
            <a:ext cx="9144000" cy="193899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>
              <a:defRPr sz="2400" b="1" baseline="0"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>
              <a:defRPr sz="2200" baseline="0"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>
              <a:defRPr sz="2000" baseline="0"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5pPr>
              <a:defRPr sz="1800" baseline="0"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8" name="Line 7"/>
          <p:cNvSpPr>
            <a:spLocks noChangeShapeType="1"/>
          </p:cNvSpPr>
          <p:nvPr userDrawn="1"/>
        </p:nvSpPr>
        <p:spPr bwMode="auto">
          <a:xfrm>
            <a:off x="0" y="765175"/>
            <a:ext cx="9144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062F47D-F1E9-4C70-8172-35677879D32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9379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</p:spPr>
        <p:txBody>
          <a:bodyPr/>
          <a:lstStyle>
            <a:lvl1pPr>
              <a:defRPr sz="33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6B01F1-553F-4924-8B29-8F987E146C4F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2019/10/09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062F47D-F1E9-4C70-8172-35677879D32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1781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7FDAE4-826F-405F-9439-26500775BB20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2019/10/09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062F47D-F1E9-4C70-8172-35677879D32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1147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1F2DCE-FFE5-43A5-92F9-2AF3D7D9FE7D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2019/10/09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062F47D-F1E9-4C70-8172-35677879D32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15050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BD9CDF-CD18-46A4-BC37-58461FA31E7C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2019/10/09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062F47D-F1E9-4C70-8172-35677879D32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1508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9FD343-3999-4498-B1E9-7E29A3FF4240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2019/10/09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062F47D-F1E9-4C70-8172-35677879D32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8118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750B35-1FC0-44FE-9238-98E1A04507C0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2019/10/09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062F47D-F1E9-4C70-8172-35677879D32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17700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648F11-9A40-4543-B299-5F33619B2C8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2019/10/09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062F47D-F1E9-4C70-8172-35677879D32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4005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BDD835-28F7-493F-8E1F-DF909410EF3C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2019/10/09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062F47D-F1E9-4C70-8172-35677879D32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6800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F44A243-A78D-4483-AA8C-5BCD9883C740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2019/10/09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062F47D-F1E9-4C70-8172-35677879D32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0139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3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4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oleObject" Target="../embeddings/oleObject21.bin"/><Relationship Id="rId18" Type="http://schemas.openxmlformats.org/officeDocument/2006/relationships/image" Target="../media/image33.wmf"/><Relationship Id="rId3" Type="http://schemas.openxmlformats.org/officeDocument/2006/relationships/oleObject" Target="../embeddings/oleObject16.bin"/><Relationship Id="rId21" Type="http://schemas.openxmlformats.org/officeDocument/2006/relationships/image" Target="../media/image36.wmf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29.wmf"/><Relationship Id="rId17" Type="http://schemas.openxmlformats.org/officeDocument/2006/relationships/image" Target="../media/image32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1.wmf"/><Relationship Id="rId20" Type="http://schemas.openxmlformats.org/officeDocument/2006/relationships/image" Target="../media/image35.w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26.w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5" Type="http://schemas.openxmlformats.org/officeDocument/2006/relationships/oleObject" Target="../embeddings/oleObject22.bin"/><Relationship Id="rId10" Type="http://schemas.openxmlformats.org/officeDocument/2006/relationships/image" Target="../media/image28.wmf"/><Relationship Id="rId19" Type="http://schemas.openxmlformats.org/officeDocument/2006/relationships/image" Target="../media/image34.wmf"/><Relationship Id="rId4" Type="http://schemas.openxmlformats.org/officeDocument/2006/relationships/image" Target="../media/image25.wmf"/><Relationship Id="rId9" Type="http://schemas.openxmlformats.org/officeDocument/2006/relationships/oleObject" Target="../embeddings/oleObject19.bin"/><Relationship Id="rId14" Type="http://schemas.openxmlformats.org/officeDocument/2006/relationships/image" Target="../media/image30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0.png"/><Relationship Id="rId3" Type="http://schemas.openxmlformats.org/officeDocument/2006/relationships/image" Target="../media/image38.png"/><Relationship Id="rId7" Type="http://schemas.openxmlformats.org/officeDocument/2006/relationships/image" Target="../media/image39.png"/><Relationship Id="rId12" Type="http://schemas.openxmlformats.org/officeDocument/2006/relationships/image" Target="../media/image4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11" Type="http://schemas.openxmlformats.org/officeDocument/2006/relationships/image" Target="../media/image43.png"/><Relationship Id="rId5" Type="http://schemas.openxmlformats.org/officeDocument/2006/relationships/image" Target="../media/image370.png"/><Relationship Id="rId15" Type="http://schemas.openxmlformats.org/officeDocument/2006/relationships/image" Target="../media/image470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9.png"/><Relationship Id="rId5" Type="http://schemas.openxmlformats.org/officeDocument/2006/relationships/image" Target="../media/image39.emf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3.png"/><Relationship Id="rId4" Type="http://schemas.openxmlformats.org/officeDocument/2006/relationships/image" Target="../media/image52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graphlab.org/collaborative_filtering.html" TargetMode="External"/><Relationship Id="rId2" Type="http://schemas.openxmlformats.org/officeDocument/2006/relationships/hyperlink" Target="http://www.intelligentmining.com/knowledge/slides/Collaborative.Filtering.Factorization.pdf" TargetMode="Externa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8.wmf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wmf"/><Relationship Id="rId12" Type="http://schemas.openxmlformats.org/officeDocument/2006/relationships/oleObject" Target="../embeddings/oleObject6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0.png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7.wmf"/><Relationship Id="rId5" Type="http://schemas.openxmlformats.org/officeDocument/2006/relationships/image" Target="../media/image4.wmf"/><Relationship Id="rId15" Type="http://schemas.openxmlformats.org/officeDocument/2006/relationships/image" Target="../media/image9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6.wmf"/><Relationship Id="rId14" Type="http://schemas.openxmlformats.org/officeDocument/2006/relationships/oleObject" Target="../embeddings/oleObject7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2.wmf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14.wmf"/><Relationship Id="rId5" Type="http://schemas.openxmlformats.org/officeDocument/2006/relationships/image" Target="../media/image11.w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13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2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2249488"/>
            <a:ext cx="9144000" cy="938212"/>
          </a:xfrm>
          <a:gradFill rotWithShape="1">
            <a:gsLst>
              <a:gs pos="0">
                <a:schemeClr val="accent1">
                  <a:alpha val="39000"/>
                </a:schemeClr>
              </a:gs>
              <a:gs pos="100000">
                <a:srgbClr val="FFFFFF"/>
              </a:gs>
            </a:gsLst>
            <a:lin ang="5400000" scaled="1"/>
          </a:gra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buFontTx/>
              <a:buNone/>
            </a:pPr>
            <a:r>
              <a:rPr lang="en-US" altLang="zh-TW" sz="3000" dirty="0" smtClean="0">
                <a:latin typeface="Benguiat Bk BT" pitchFamily="18" charset="0"/>
              </a:rPr>
              <a:t>14.0 Linguistic Processing and Latent Topic Analysis</a:t>
            </a:r>
          </a:p>
        </p:txBody>
      </p:sp>
    </p:spTree>
    <p:extLst>
      <p:ext uri="{BB962C8B-B14F-4D97-AF65-F5344CB8AC3E}">
        <p14:creationId xmlns:p14="http://schemas.microsoft.com/office/powerpoint/2010/main" val="54799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72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3300" b="1" dirty="0" smtClean="0">
                <a:solidFill>
                  <a:schemeClr val="tx1"/>
                </a:solidFill>
                <a:latin typeface="Times New Roman" pitchFamily="18" charset="0"/>
              </a:rPr>
              <a:t>Example Applications in Linguistic Processing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34925" y="923925"/>
            <a:ext cx="9144000" cy="5241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80975" indent="-180975" eaLnBrk="1" hangingPunct="1">
              <a:lnSpc>
                <a:spcPct val="75000"/>
              </a:lnSpc>
              <a:spcBef>
                <a:spcPct val="0"/>
              </a:spcBef>
            </a:pPr>
            <a:r>
              <a:rPr lang="en-US" altLang="zh-TW" sz="2000" b="1" baseline="30000" dirty="0" smtClean="0">
                <a:latin typeface="Times New Roman" pitchFamily="18" charset="0"/>
              </a:rPr>
              <a:t> </a:t>
            </a:r>
            <a:r>
              <a:rPr lang="en-US" altLang="zh-TW" sz="2400" b="1" dirty="0" smtClean="0">
                <a:latin typeface="Times New Roman" pitchFamily="18" charset="0"/>
              </a:rPr>
              <a:t>Word Clustering</a:t>
            </a:r>
            <a:r>
              <a:rPr lang="en-US" altLang="zh-TW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542925" lvl="1" indent="-182563"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example applications: class-based language modeling, information retrieval ,etc.</a:t>
            </a:r>
          </a:p>
          <a:p>
            <a:pPr marL="542925" lvl="1" indent="-182563"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words with similar “semantic concepts” have “closer” location in the “latent semantic space”</a:t>
            </a:r>
          </a:p>
          <a:p>
            <a:pPr marL="895350" lvl="2" indent="-173038"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zh-TW" sz="1800" dirty="0" smtClean="0">
                <a:latin typeface="Times New Roman" pitchFamily="18" charset="0"/>
                <a:cs typeface="Times New Roman" pitchFamily="18" charset="0"/>
              </a:rPr>
              <a:t>they tend to appear in similar “types” of documents, although not necessarily in exactly the same documents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542925" lvl="1" indent="-182563"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each component in the reduced word vector 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TW" sz="2000" baseline="-250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TW" sz="2000" u="sng" dirty="0" err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TW" sz="2000" baseline="-250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is </a:t>
            </a:r>
            <a:r>
              <a:rPr lang="en-US" altLang="ii-CN" sz="2000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he “association” of the word with the corresponding “concept” </a:t>
            </a:r>
          </a:p>
          <a:p>
            <a:pPr marL="542925" lvl="1" indent="-182563"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example similarity measure between two words:</a:t>
            </a:r>
          </a:p>
          <a:p>
            <a:pPr marL="542925" lvl="1" indent="-182563" eaLnBrk="1" hangingPunct="1">
              <a:lnSpc>
                <a:spcPct val="75000"/>
              </a:lnSpc>
              <a:spcBef>
                <a:spcPct val="30000"/>
              </a:spcBef>
            </a:pPr>
            <a:endParaRPr lang="en-US" altLang="zh-TW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542925" lvl="1" indent="-182563" eaLnBrk="1" hangingPunct="1">
              <a:lnSpc>
                <a:spcPct val="75000"/>
              </a:lnSpc>
              <a:spcBef>
                <a:spcPct val="50000"/>
              </a:spcBef>
              <a:buFontTx/>
              <a:buNone/>
            </a:pPr>
            <a:endParaRPr lang="en-US" altLang="zh-TW" sz="1300" dirty="0" smtClean="0">
              <a:latin typeface="Times New Roman" pitchFamily="18" charset="0"/>
              <a:cs typeface="Times New Roman" pitchFamily="18" charset="0"/>
            </a:endParaRPr>
          </a:p>
          <a:p>
            <a:pPr marL="180975" indent="-180975" eaLnBrk="1" hangingPunct="1">
              <a:lnSpc>
                <a:spcPct val="75000"/>
              </a:lnSpc>
              <a:spcBef>
                <a:spcPct val="0"/>
              </a:spcBef>
            </a:pPr>
            <a:r>
              <a:rPr lang="en-US" altLang="zh-TW" sz="2400" b="1" dirty="0" smtClean="0">
                <a:latin typeface="Times New Roman" pitchFamily="18" charset="0"/>
                <a:cs typeface="Times New Roman" pitchFamily="18" charset="0"/>
              </a:rPr>
              <a:t>Document Clustering</a:t>
            </a:r>
          </a:p>
          <a:p>
            <a:pPr marL="542925" lvl="1" indent="-182563" eaLnBrk="1" hangingPunct="1">
              <a:lnSpc>
                <a:spcPct val="75000"/>
              </a:lnSpc>
              <a:spcBef>
                <a:spcPct val="0"/>
              </a:spcBef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example applications: clustered language modeling, language model adaptation, information retrieval, etc.</a:t>
            </a:r>
          </a:p>
          <a:p>
            <a:pPr marL="542925" lvl="1" indent="-182563" eaLnBrk="1" hangingPunct="1">
              <a:lnSpc>
                <a:spcPct val="75000"/>
              </a:lnSpc>
              <a:spcBef>
                <a:spcPct val="0"/>
              </a:spcBef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documents with similar “semantic concepts” have “closer” location in the “latent semantic space”</a:t>
            </a:r>
          </a:p>
          <a:p>
            <a:pPr marL="895350" lvl="2" indent="-173038" eaLnBrk="1" hangingPunct="1">
              <a:lnSpc>
                <a:spcPct val="75000"/>
              </a:lnSpc>
              <a:spcBef>
                <a:spcPct val="0"/>
              </a:spcBef>
            </a:pPr>
            <a:r>
              <a:rPr lang="en-US" altLang="zh-TW" sz="1800" dirty="0" smtClean="0">
                <a:latin typeface="Times New Roman" pitchFamily="18" charset="0"/>
                <a:cs typeface="Times New Roman" pitchFamily="18" charset="0"/>
              </a:rPr>
              <a:t>they tend to include similar “types” of words, although not necessarily exactly the same words</a:t>
            </a:r>
          </a:p>
          <a:p>
            <a:pPr marL="542925" lvl="1" indent="-182563"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each component on the reduced document vector 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TW" sz="2000" baseline="-250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TW" sz="2000" u="sng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TW" sz="2000" baseline="-250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is the “association” of the document with the corresponding “concept”</a:t>
            </a:r>
          </a:p>
          <a:p>
            <a:pPr marL="542925" lvl="1" indent="-182563" eaLnBrk="1" hangingPunct="1">
              <a:lnSpc>
                <a:spcPct val="75000"/>
              </a:lnSpc>
              <a:spcBef>
                <a:spcPct val="0"/>
              </a:spcBef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example “similarity” measure between two documents:</a:t>
            </a:r>
          </a:p>
          <a:p>
            <a:pPr marL="542925" lvl="1" indent="-182563" eaLnBrk="1" hangingPunct="1">
              <a:lnSpc>
                <a:spcPct val="75000"/>
              </a:lnSpc>
              <a:spcBef>
                <a:spcPct val="0"/>
              </a:spcBef>
            </a:pPr>
            <a:endParaRPr lang="en-US" altLang="zh-TW" sz="1300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2292" name="Object 41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2484438" y="3141663"/>
          <a:ext cx="2846387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8" name="方程式" r:id="rId4" imgW="1981200" imgH="508000" progId="Equation.3">
                  <p:embed/>
                </p:oleObj>
              </mc:Choice>
              <mc:Fallback>
                <p:oleObj name="方程式" r:id="rId4" imgW="1981200" imgH="5080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3141663"/>
                        <a:ext cx="2846387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3" name="Object 42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792288" y="6021388"/>
          <a:ext cx="2744787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9" name="方程式" r:id="rId6" imgW="1917700" imgH="508000" progId="Equation.3">
                  <p:embed/>
                </p:oleObj>
              </mc:Choice>
              <mc:Fallback>
                <p:oleObj name="方程式" r:id="rId6" imgW="1917700" imgH="5080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2288" y="6021388"/>
                        <a:ext cx="2744787" cy="72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4" name="Text Box 44"/>
          <p:cNvSpPr txBox="1">
            <a:spLocks noChangeArrowheads="1"/>
          </p:cNvSpPr>
          <p:nvPr/>
        </p:nvSpPr>
        <p:spPr bwMode="auto">
          <a:xfrm>
            <a:off x="4797425" y="3116263"/>
            <a:ext cx="3603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1000">
                <a:latin typeface="Times New Roman" pitchFamily="18" charset="0"/>
              </a:rPr>
              <a:t>2</a:t>
            </a:r>
          </a:p>
        </p:txBody>
      </p:sp>
      <p:sp>
        <p:nvSpPr>
          <p:cNvPr id="12295" name="Text Box 45"/>
          <p:cNvSpPr txBox="1">
            <a:spLocks noChangeArrowheads="1"/>
          </p:cNvSpPr>
          <p:nvPr/>
        </p:nvSpPr>
        <p:spPr bwMode="auto">
          <a:xfrm>
            <a:off x="4014788" y="5992813"/>
            <a:ext cx="3603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1000">
                <a:latin typeface="Times New Roman" pitchFamily="18" charset="0"/>
              </a:rPr>
              <a:t>2</a:t>
            </a:r>
          </a:p>
        </p:txBody>
      </p:sp>
      <p:sp>
        <p:nvSpPr>
          <p:cNvPr id="8" name="Line 2"/>
          <p:cNvSpPr>
            <a:spLocks noChangeShapeType="1"/>
          </p:cNvSpPr>
          <p:nvPr/>
        </p:nvSpPr>
        <p:spPr bwMode="auto">
          <a:xfrm>
            <a:off x="0" y="766800"/>
            <a:ext cx="9144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062F47D-F1E9-4C70-8172-35677879D32A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22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 rot="16200000">
                <a:off x="1983353" y="4820003"/>
                <a:ext cx="504056" cy="8057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TW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983353" y="4820003"/>
                <a:ext cx="504056" cy="80573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 rot="16200000">
                <a:off x="2908993" y="4820400"/>
                <a:ext cx="504056" cy="8057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TW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908993" y="4820400"/>
                <a:ext cx="504056" cy="80573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15" name="文字方塊 1"/>
          <p:cNvSpPr txBox="1">
            <a:spLocks noChangeArrowheads="1"/>
          </p:cNvSpPr>
          <p:nvPr/>
        </p:nvSpPr>
        <p:spPr bwMode="auto">
          <a:xfrm>
            <a:off x="0" y="0"/>
            <a:ext cx="9144000" cy="720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33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LSA for </a:t>
            </a:r>
            <a:r>
              <a:rPr lang="en-US" altLang="zh-TW" sz="33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Linguistic </a:t>
            </a:r>
            <a:r>
              <a:rPr lang="en-US" altLang="zh-TW" sz="33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</a:t>
            </a:r>
            <a:endParaRPr lang="zh-TW" altLang="en-US" sz="33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5536" y="670670"/>
            <a:ext cx="5400600" cy="5260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Line 2"/>
          <p:cNvSpPr>
            <a:spLocks noChangeShapeType="1"/>
          </p:cNvSpPr>
          <p:nvPr/>
        </p:nvSpPr>
        <p:spPr bwMode="auto">
          <a:xfrm>
            <a:off x="0" y="766800"/>
            <a:ext cx="9144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179512" y="1196752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Cosine Similarity</a:t>
            </a:r>
            <a:endParaRPr lang="zh-TW" alt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79" y="2609604"/>
            <a:ext cx="1593055" cy="163878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1412776"/>
            <a:ext cx="2160240" cy="24086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708555" y="2900451"/>
                <a:ext cx="432048" cy="508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555" y="2900451"/>
                <a:ext cx="432048" cy="50885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1505082" y="3888622"/>
                <a:ext cx="432048" cy="508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082" y="3888622"/>
                <a:ext cx="432048" cy="50885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393031" y="3141225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𝜃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031" y="3141225"/>
                <a:ext cx="432048" cy="461665"/>
              </a:xfrm>
              <a:prstGeom prst="rect">
                <a:avLst/>
              </a:prstGeom>
              <a:blipFill rotWithShape="1">
                <a:blip r:embed="rId9"/>
                <a:stretch>
                  <a:fillRect l="-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644930" y="4653136"/>
                <a:ext cx="3134982" cy="575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TW" altLang="en-US" sz="2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600" b="0" i="1" smtClean="0">
                              <a:latin typeface="Cambria Math"/>
                            </a:rPr>
                            <m:t>𝐴</m:t>
                          </m:r>
                        </m:e>
                      </m:acc>
                      <m:r>
                        <a:rPr lang="en-US" altLang="zh-TW" sz="2600" i="1">
                          <a:latin typeface="Cambria Math"/>
                          <a:ea typeface="Cambria Math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altLang="zh-TW" sz="26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altLang="zh-TW" sz="2600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</m:acc>
                      <m:r>
                        <a:rPr lang="en-US" altLang="zh-TW" sz="26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TW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TW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600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altLang="zh-TW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TW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600" b="0" i="1" smtClean="0">
                                  <a:latin typeface="Cambria Math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r>
                        <a:rPr lang="en-US" altLang="zh-TW" sz="2600" b="0" i="1" smtClean="0">
                          <a:latin typeface="Cambria Math"/>
                        </a:rPr>
                        <m:t> </m:t>
                      </m:r>
                      <m:func>
                        <m:funcPr>
                          <m:ctrlPr>
                            <a:rPr lang="en-US" altLang="zh-TW" sz="2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60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zh-TW" altLang="en-US" sz="2600" i="1" smtClean="0">
                              <a:latin typeface="Cambria Math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30" y="4653136"/>
                <a:ext cx="3134982" cy="57573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1418171" y="5445224"/>
            <a:ext cx="14256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smtClean="0"/>
              <a:t>magnitude</a:t>
            </a:r>
            <a:endParaRPr lang="zh-TW" altLang="en-US" sz="22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2843808" y="5446800"/>
            <a:ext cx="1224136" cy="43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TW" sz="2000" dirty="0" smtClean="0"/>
              <a:t>Similarity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6876256" y="2111896"/>
                <a:ext cx="792088" cy="525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2600" b="0" i="1" smtClean="0">
                              <a:latin typeface="Cambria Math"/>
                            </a:rPr>
                            <m:t>𝑞</m:t>
                          </m:r>
                          <m:r>
                            <a:rPr lang="en-US" altLang="zh-TW" sz="2600" b="0" i="1" smtClean="0">
                              <a:latin typeface="Cambria Math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TW" altLang="en-US" sz="26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256" y="2111896"/>
                <a:ext cx="792088" cy="525016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7884368" y="2975992"/>
                <a:ext cx="792088" cy="525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𝑞</m:t>
                          </m:r>
                          <m:r>
                            <a:rPr lang="en-US" altLang="zh-TW" sz="26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TW" altLang="en-US" sz="2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368" y="2975992"/>
                <a:ext cx="792088" cy="525016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7380360" y="2888984"/>
                <a:ext cx="432000" cy="458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zh-TW" alt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360" y="2888984"/>
                <a:ext cx="432000" cy="458395"/>
              </a:xfrm>
              <a:prstGeom prst="rect">
                <a:avLst/>
              </a:prstGeom>
              <a:blipFill rotWithShape="1">
                <a:blip r:embed="rId13"/>
                <a:stretch>
                  <a:fillRect r="-9859"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6568093" y="3717032"/>
                <a:ext cx="596195" cy="525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6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zh-TW" altLang="en-US" sz="2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093" y="3717032"/>
                <a:ext cx="596195" cy="525016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2517634" y="2564904"/>
                <a:ext cx="3494526" cy="10356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−1</m:t>
                      </m:r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 b="0" i="0" smtClean="0">
                              <a:latin typeface="Cambria Math"/>
                              <a:ea typeface="Cambria Math"/>
                            </a:rPr>
                            <m:t>cos</m:t>
                          </m:r>
                        </m:fName>
                        <m:e>
                          <m:r>
                            <a:rPr lang="zh-TW" altLang="en-US" sz="2400" b="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func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𝐴</m:t>
                              </m:r>
                            </m:e>
                          </m:acc>
                          <m:r>
                            <a:rPr lang="en-US" altLang="zh-TW" sz="2400" i="1">
                              <a:latin typeface="Cambria Math"/>
                              <a:ea typeface="Cambria Math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/>
                                  <a:ea typeface="Cambria Math"/>
                                </a:rPr>
                                <m:t>𝐵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altLang="zh-TW" sz="24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≤1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634" y="2564904"/>
                <a:ext cx="3494526" cy="1035668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4053007" y="3712231"/>
                <a:ext cx="1789736" cy="508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r>
                  <a:rPr lang="zh-TW" altLang="en-US" sz="2400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rgbClr val="C00000"/>
                    </a:solidFill>
                  </a:rPr>
                  <a:t>if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TW" alt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𝐴</m:t>
                        </m:r>
                      </m:e>
                    </m:acc>
                    <m:r>
                      <a:rPr lang="en-US" altLang="zh-TW" sz="2400" i="1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⊥</m:t>
                    </m:r>
                    <m:acc>
                      <m:accPr>
                        <m:chr m:val="⃗"/>
                        <m:ctrlPr>
                          <a:rPr lang="en-US" altLang="zh-TW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altLang="zh-TW" sz="2400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altLang="zh-TW" sz="2400" dirty="0" smtClean="0">
                    <a:solidFill>
                      <a:srgbClr val="C00000"/>
                    </a:solidFill>
                  </a:rPr>
                  <a:t> </a:t>
                </a:r>
                <a:endParaRPr lang="zh-TW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007" y="3712231"/>
                <a:ext cx="1789736" cy="508857"/>
              </a:xfrm>
              <a:prstGeom prst="rect">
                <a:avLst/>
              </a:prstGeom>
              <a:blipFill rotWithShape="1">
                <a:blip r:embed="rId16"/>
                <a:stretch>
                  <a:fillRect b="-277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投影片編號版面配置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062F47D-F1E9-4C70-8172-35677879D32A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081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72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3300" b="1" dirty="0" smtClean="0">
                <a:solidFill>
                  <a:schemeClr val="tx1"/>
                </a:solidFill>
                <a:latin typeface="Times New Roman" pitchFamily="18" charset="0"/>
              </a:rPr>
              <a:t>Example Applications in Linguistic Processing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34925" y="908050"/>
            <a:ext cx="9144000" cy="55768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180975" indent="-180975" eaLnBrk="1" hangingPunct="1">
              <a:spcBef>
                <a:spcPct val="10000"/>
              </a:spcBef>
            </a:pPr>
            <a:r>
              <a:rPr lang="en-US" altLang="zh-TW" sz="2400" b="1" dirty="0" smtClean="0">
                <a:latin typeface="Times New Roman" pitchFamily="18" charset="0"/>
                <a:cs typeface="Times New Roman" pitchFamily="18" charset="0"/>
              </a:rPr>
              <a:t>Information Retrieval</a:t>
            </a:r>
          </a:p>
          <a:p>
            <a:pPr marL="542925" lvl="1" indent="-182563" eaLnBrk="1" hangingPunct="1">
              <a:spcBef>
                <a:spcPct val="10000"/>
              </a:spcBef>
            </a:pP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“concept matching” </a:t>
            </a:r>
            <a:r>
              <a:rPr lang="en-US" altLang="zh-TW" sz="2200" dirty="0" err="1" smtClean="0">
                <a:latin typeface="Times New Roman" pitchFamily="18" charset="0"/>
                <a:cs typeface="Times New Roman" pitchFamily="18" charset="0"/>
              </a:rPr>
              <a:t>vs</a:t>
            </a: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 “lexical matching” : relevant documents are associated with similar “concepts”, but may not include exactly the same words</a:t>
            </a:r>
          </a:p>
          <a:p>
            <a:pPr marL="542925" lvl="1" indent="-182563" eaLnBrk="1" hangingPunct="1">
              <a:spcBef>
                <a:spcPct val="10000"/>
              </a:spcBef>
            </a:pP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example approach: treating the query as a new document (by “folding-in”), and evaluating its “similarity” with all possible documents</a:t>
            </a:r>
          </a:p>
          <a:p>
            <a:pPr marL="180975" indent="-180975" eaLnBrk="1" hangingPunct="1">
              <a:spcBef>
                <a:spcPct val="10000"/>
              </a:spcBef>
            </a:pPr>
            <a:r>
              <a:rPr lang="en-US" altLang="zh-TW" sz="2400" b="1" dirty="0" smtClean="0">
                <a:latin typeface="Times New Roman" pitchFamily="18" charset="0"/>
              </a:rPr>
              <a:t>Fold-in</a:t>
            </a:r>
            <a:r>
              <a:rPr lang="en-US" altLang="zh-TW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542925" lvl="1" indent="-182563" eaLnBrk="1" hangingPunct="1">
              <a:spcBef>
                <a:spcPct val="10000"/>
              </a:spcBef>
            </a:pP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consider a new document outside of the training corpus T, but with similar language patterns or “concepts”</a:t>
            </a:r>
          </a:p>
          <a:p>
            <a:pPr marL="542925" lvl="1" indent="-182563" eaLnBrk="1" hangingPunct="1">
              <a:spcBef>
                <a:spcPct val="10000"/>
              </a:spcBef>
            </a:pP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construct a new column </a:t>
            </a:r>
            <a:r>
              <a:rPr lang="en-US" altLang="zh-TW" sz="2200" dirty="0" err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TW" sz="2200" baseline="-25000" dirty="0" err="1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 ,p&gt;N, with respect to the M words</a:t>
            </a:r>
          </a:p>
          <a:p>
            <a:pPr marL="542925" lvl="1" indent="-182563" eaLnBrk="1" hangingPunct="1">
              <a:spcBef>
                <a:spcPct val="10000"/>
              </a:spcBef>
            </a:pP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assuming U and S remain unchanged</a:t>
            </a:r>
          </a:p>
          <a:p>
            <a:pPr marL="542925" lvl="1" indent="-182563" eaLnBrk="1" hangingPunct="1">
              <a:spcBef>
                <a:spcPct val="10000"/>
              </a:spcBef>
              <a:buFontTx/>
              <a:buNone/>
            </a:pP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TW" sz="2200" dirty="0" err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TW" sz="2200" baseline="-25000" dirty="0" err="1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TW" sz="2200" dirty="0" err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TW" sz="22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Sv</a:t>
            </a:r>
            <a:r>
              <a:rPr lang="en-US" altLang="zh-TW" sz="2200" baseline="-25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TW" sz="2200" baseline="30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   (just as a column in W= USV</a:t>
            </a:r>
            <a:r>
              <a:rPr lang="en-US" altLang="zh-TW" sz="2200" baseline="30000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542925" lvl="1" indent="-182563" eaLnBrk="1" hangingPunct="1">
              <a:spcBef>
                <a:spcPct val="10000"/>
              </a:spcBef>
              <a:buFontTx/>
              <a:buNone/>
            </a:pP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TW" sz="2200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TW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2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TW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altLang="zh-TW" sz="22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TW" sz="2200" baseline="-25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TW" sz="22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TW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altLang="zh-TW" sz="2200" dirty="0" err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TW" sz="2200" baseline="-25000" dirty="0" err="1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TW" sz="2200" baseline="30000" dirty="0" err="1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2200" dirty="0" err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              as an R-dim representation of the new document</a:t>
            </a:r>
          </a:p>
          <a:p>
            <a:pPr marL="542925" lvl="1" indent="-182563" eaLnBrk="1" hangingPunct="1">
              <a:spcBef>
                <a:spcPct val="10000"/>
              </a:spcBef>
              <a:buFontTx/>
              <a:buNone/>
            </a:pP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				         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(i.e. obtaining the projection of 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TW" sz="2000" baseline="-25000" dirty="0" err="1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 on the basis 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TW" sz="2000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 of U 			                 by inner product)</a:t>
            </a:r>
            <a:endParaRPr lang="en-US" altLang="zh-TW" sz="18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0" y="766800"/>
            <a:ext cx="9144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062F47D-F1E9-4C70-8172-35677879D32A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573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72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3700" b="1" dirty="0" smtClean="0">
                <a:solidFill>
                  <a:schemeClr val="tx1"/>
                </a:solidFill>
                <a:latin typeface="Times New Roman" pitchFamily="18" charset="0"/>
              </a:rPr>
              <a:t>Integration with N-gram Language Models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0" y="907200"/>
            <a:ext cx="9144001" cy="60071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80975" indent="-180975"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zh-TW" sz="2400" b="1" dirty="0" smtClean="0">
                <a:latin typeface="Times New Roman" pitchFamily="18" charset="0"/>
                <a:cs typeface="Times New Roman" pitchFamily="18" charset="0"/>
              </a:rPr>
              <a:t>Language Modeling for Speech Recognition</a:t>
            </a:r>
          </a:p>
          <a:p>
            <a:pPr marL="542925" lvl="1" indent="-182563" eaLnBrk="1" hangingPunct="1">
              <a:lnSpc>
                <a:spcPct val="90000"/>
              </a:lnSpc>
              <a:spcBef>
                <a:spcPct val="15000"/>
              </a:spcBef>
            </a:pP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Prob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(w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|d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q-1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) </a:t>
            </a:r>
          </a:p>
          <a:p>
            <a:pPr marL="542925" lvl="1" indent="-182563" eaLnBrk="1" hangingPunct="1">
              <a:lnSpc>
                <a:spcPct val="90000"/>
              </a:lnSpc>
              <a:spcBef>
                <a:spcPct val="15000"/>
              </a:spcBef>
              <a:buFontTx/>
              <a:buNone/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TW" sz="2000" baseline="-25000" dirty="0" err="1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: the q-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 word in the current document to be recognized (q: sequence index)</a:t>
            </a:r>
          </a:p>
          <a:p>
            <a:pPr marL="542925" lvl="1" indent="-182563" eaLnBrk="1" hangingPunct="1">
              <a:lnSpc>
                <a:spcPct val="90000"/>
              </a:lnSpc>
              <a:spcBef>
                <a:spcPct val="15000"/>
              </a:spcBef>
              <a:buFontTx/>
              <a:buNone/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	d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q-1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: the recognized history in the current document</a:t>
            </a:r>
          </a:p>
          <a:p>
            <a:pPr marL="542925" lvl="1" indent="-182563" eaLnBrk="1" hangingPunct="1">
              <a:lnSpc>
                <a:spcPct val="90000"/>
              </a:lnSpc>
              <a:spcBef>
                <a:spcPct val="15000"/>
              </a:spcBef>
              <a:buFontTx/>
              <a:buNone/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TW" sz="2000" u="sng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q-1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=d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q-1</a:t>
            </a:r>
            <a:r>
              <a:rPr lang="en-US" altLang="zh-TW" sz="2000" baseline="30000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U : representation of d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q-1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 by v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q-1 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(folded-in)</a:t>
            </a:r>
            <a:endParaRPr lang="en-US" altLang="zh-TW" sz="2000" baseline="-25000" dirty="0" smtClean="0">
              <a:latin typeface="Times New Roman" pitchFamily="18" charset="0"/>
              <a:cs typeface="Times New Roman" pitchFamily="18" charset="0"/>
            </a:endParaRPr>
          </a:p>
          <a:p>
            <a:pPr marL="542925" lvl="1" indent="-182563"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Prob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(w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|d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q-1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) can be estimated by </a:t>
            </a:r>
            <a:r>
              <a:rPr lang="en-US" altLang="zh-TW" sz="2000" u="sng" dirty="0" err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TW" sz="2000" baseline="-25000" dirty="0" err="1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000" u="sng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q-1 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in the R-dim space</a:t>
            </a:r>
            <a:endParaRPr lang="en-US" altLang="zh-TW" sz="2000" baseline="-25000" dirty="0" smtClean="0">
              <a:latin typeface="Times New Roman" pitchFamily="18" charset="0"/>
              <a:cs typeface="Times New Roman" pitchFamily="18" charset="0"/>
            </a:endParaRPr>
          </a:p>
          <a:p>
            <a:pPr marL="542925" lvl="1" indent="-182563"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integration with N-gram  </a:t>
            </a:r>
          </a:p>
          <a:p>
            <a:pPr marL="542925" lvl="1" indent="-182563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Prob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(w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|H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q-1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) =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Prob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(w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|h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q-1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q-1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542925" lvl="1" indent="-182563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	H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q-1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: history up to w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q-1    </a:t>
            </a:r>
          </a:p>
          <a:p>
            <a:pPr marL="542925" lvl="1" indent="-182563" eaLnBrk="1" hangingPunct="1">
              <a:lnSpc>
                <a:spcPct val="90000"/>
              </a:lnSpc>
              <a:buFontTx/>
              <a:buNone/>
            </a:pP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q-1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:&lt;w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q-n+1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, w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q-n+2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,... w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q-1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 &gt;</a:t>
            </a:r>
          </a:p>
          <a:p>
            <a:pPr marL="542925" lvl="1" indent="-182563"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N-gram gives local relationships, while d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q-1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 gives semantic concepts</a:t>
            </a:r>
          </a:p>
          <a:p>
            <a:pPr marL="542925" lvl="1" indent="-182563"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q-1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 emphasizes more the key content words, while N-gram counts all words similarly including function words</a:t>
            </a:r>
          </a:p>
          <a:p>
            <a:pPr marL="180975" indent="-180975"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zh-TW" sz="2400" b="1" u="sng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TW" sz="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400" b="1" baseline="-25000" dirty="0" smtClean="0">
                <a:latin typeface="Times New Roman" pitchFamily="18" charset="0"/>
                <a:cs typeface="Times New Roman" pitchFamily="18" charset="0"/>
              </a:rPr>
              <a:t>q-1</a:t>
            </a:r>
            <a:r>
              <a:rPr lang="en-US" altLang="zh-TW" sz="2400" b="1" dirty="0" smtClean="0">
                <a:latin typeface="Times New Roman" pitchFamily="18" charset="0"/>
                <a:cs typeface="Times New Roman" pitchFamily="18" charset="0"/>
              </a:rPr>
              <a:t> for d</a:t>
            </a:r>
            <a:r>
              <a:rPr lang="en-US" altLang="zh-TW" sz="2400" b="1" baseline="-25000" dirty="0" smtClean="0">
                <a:latin typeface="Times New Roman" pitchFamily="18" charset="0"/>
                <a:cs typeface="Times New Roman" pitchFamily="18" charset="0"/>
              </a:rPr>
              <a:t>q-1</a:t>
            </a:r>
            <a:r>
              <a:rPr lang="en-US" altLang="zh-TW" sz="2400" b="1" dirty="0" smtClean="0">
                <a:latin typeface="Times New Roman" pitchFamily="18" charset="0"/>
                <a:cs typeface="Times New Roman" pitchFamily="18" charset="0"/>
              </a:rPr>
              <a:t> can be estimated iteratively</a:t>
            </a:r>
          </a:p>
          <a:p>
            <a:pPr marL="542925" lvl="1" indent="-182563" eaLnBrk="1" hangingPunct="1">
              <a:lnSpc>
                <a:spcPct val="90000"/>
              </a:lnSpc>
              <a:spcBef>
                <a:spcPct val="10000"/>
              </a:spcBef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assuming the q-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 word in the current document is 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TW" sz="2000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endParaRPr lang="en-US" altLang="zh-TW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542925" lvl="1" indent="-182563" eaLnBrk="1" hangingPunct="1">
              <a:lnSpc>
                <a:spcPct val="90000"/>
              </a:lnSpc>
              <a:spcBef>
                <a:spcPct val="0"/>
              </a:spcBef>
            </a:pPr>
            <a:endParaRPr lang="en-US" altLang="zh-TW" sz="20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5364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827088" y="5443538"/>
          <a:ext cx="5216525" cy="10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3" name="方程式" r:id="rId3" imgW="3581400" imgH="749300" progId="Equation.3">
                  <p:embed/>
                </p:oleObj>
              </mc:Choice>
              <mc:Fallback>
                <p:oleObj name="方程式" r:id="rId3" imgW="3581400" imgH="7493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5443538"/>
                        <a:ext cx="5216525" cy="108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3087688" y="2951163"/>
            <a:ext cx="5715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200">
                <a:latin typeface="Times New Roman" pitchFamily="18" charset="0"/>
              </a:rPr>
              <a:t>(n)</a:t>
            </a:r>
            <a:endParaRPr lang="en-US" altLang="zh-TW"/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639763" y="3590925"/>
            <a:ext cx="5715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200">
                <a:latin typeface="Times New Roman" pitchFamily="18" charset="0"/>
              </a:rPr>
              <a:t>(n)</a:t>
            </a:r>
            <a:endParaRPr lang="en-US" altLang="zh-TW"/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765175" y="6453188"/>
            <a:ext cx="6624638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600" u="sng">
                <a:latin typeface="Times New Roman" pitchFamily="18" charset="0"/>
              </a:rPr>
              <a:t>v</a:t>
            </a:r>
            <a:r>
              <a:rPr lang="en-US" altLang="zh-TW" sz="800">
                <a:latin typeface="Times New Roman" pitchFamily="18" charset="0"/>
              </a:rPr>
              <a:t> </a:t>
            </a:r>
            <a:r>
              <a:rPr lang="en-US" altLang="zh-TW" sz="1600" baseline="-25000">
                <a:latin typeface="Times New Roman" pitchFamily="18" charset="0"/>
              </a:rPr>
              <a:t>q</a:t>
            </a:r>
            <a:r>
              <a:rPr lang="en-US" altLang="zh-TW" sz="1600">
                <a:latin typeface="Times New Roman" pitchFamily="18" charset="0"/>
              </a:rPr>
              <a:t> moves in the R-dim space initially, eventually settle down somewhere</a:t>
            </a:r>
            <a:endParaRPr lang="en-US" altLang="zh-TW"/>
          </a:p>
        </p:txBody>
      </p:sp>
      <p:grpSp>
        <p:nvGrpSpPr>
          <p:cNvPr id="15368" name="Group 13"/>
          <p:cNvGrpSpPr>
            <a:grpSpLocks/>
          </p:cNvGrpSpPr>
          <p:nvPr/>
        </p:nvGrpSpPr>
        <p:grpSpPr bwMode="auto">
          <a:xfrm>
            <a:off x="3406775" y="5445125"/>
            <a:ext cx="2592388" cy="657225"/>
            <a:chOff x="2146" y="3430"/>
            <a:chExt cx="1633" cy="414"/>
          </a:xfrm>
        </p:grpSpPr>
        <p:grpSp>
          <p:nvGrpSpPr>
            <p:cNvPr id="15369" name="Group 11"/>
            <p:cNvGrpSpPr>
              <a:grpSpLocks/>
            </p:cNvGrpSpPr>
            <p:nvPr/>
          </p:nvGrpSpPr>
          <p:grpSpPr bwMode="auto">
            <a:xfrm>
              <a:off x="2146" y="3651"/>
              <a:ext cx="1633" cy="193"/>
              <a:chOff x="2018" y="3793"/>
              <a:chExt cx="1633" cy="193"/>
            </a:xfrm>
          </p:grpSpPr>
          <p:sp>
            <p:nvSpPr>
              <p:cNvPr id="15371" name="Text Box 9"/>
              <p:cNvSpPr txBox="1">
                <a:spLocks noChangeArrowheads="1"/>
              </p:cNvSpPr>
              <p:nvPr/>
            </p:nvSpPr>
            <p:spPr bwMode="auto">
              <a:xfrm>
                <a:off x="2018" y="3805"/>
                <a:ext cx="1633" cy="1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:r>
                  <a:rPr lang="en-US" altLang="zh-TW" sz="1400">
                    <a:latin typeface="Times New Roman" pitchFamily="18" charset="0"/>
                  </a:rPr>
                  <a:t>i-th dimentionality out of M</a:t>
                </a:r>
                <a:endParaRPr lang="en-US" altLang="zh-TW" sz="1400"/>
              </a:p>
            </p:txBody>
          </p:sp>
          <p:sp>
            <p:nvSpPr>
              <p:cNvPr id="15372" name="Line 10"/>
              <p:cNvSpPr>
                <a:spLocks noChangeShapeType="1"/>
              </p:cNvSpPr>
              <p:nvPr/>
            </p:nvSpPr>
            <p:spPr bwMode="auto">
              <a:xfrm flipV="1">
                <a:off x="2068" y="3793"/>
                <a:ext cx="0" cy="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5370" name="Text Box 12"/>
            <p:cNvSpPr txBox="1">
              <a:spLocks noChangeArrowheads="1"/>
            </p:cNvSpPr>
            <p:nvPr/>
          </p:nvSpPr>
          <p:spPr bwMode="auto">
            <a:xfrm>
              <a:off x="2541" y="3430"/>
              <a:ext cx="36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200">
                  <a:latin typeface="Times New Roman" pitchFamily="18" charset="0"/>
                </a:rPr>
                <a:t>T</a:t>
              </a:r>
              <a:endParaRPr lang="en-US" altLang="zh-TW"/>
            </a:p>
          </p:txBody>
        </p:sp>
      </p:grpSp>
      <p:sp>
        <p:nvSpPr>
          <p:cNvPr id="13" name="Line 2"/>
          <p:cNvSpPr>
            <a:spLocks noChangeShapeType="1"/>
          </p:cNvSpPr>
          <p:nvPr/>
        </p:nvSpPr>
        <p:spPr bwMode="auto">
          <a:xfrm>
            <a:off x="0" y="766800"/>
            <a:ext cx="9144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062F47D-F1E9-4C70-8172-35677879D32A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058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72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3200" b="1" dirty="0" smtClean="0">
                <a:latin typeface="Times New Roman" pitchFamily="18" charset="0"/>
              </a:rPr>
              <a:t>Probabilistic Latent Semantic Analysis (PLSA)</a:t>
            </a:r>
          </a:p>
        </p:txBody>
      </p:sp>
      <p:sp>
        <p:nvSpPr>
          <p:cNvPr id="16387" name="Rectangle 4"/>
          <p:cNvSpPr>
            <a:spLocks noChangeArrowheads="1"/>
          </p:cNvSpPr>
          <p:nvPr/>
        </p:nvSpPr>
        <p:spPr bwMode="auto">
          <a:xfrm>
            <a:off x="395288" y="2781300"/>
            <a:ext cx="8748712" cy="4076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altLang="zh-TW" sz="2800"/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zh-TW" sz="2400">
                <a:latin typeface="Times New Roman" pitchFamily="18" charset="0"/>
              </a:rPr>
              <a:t>Exactly the same as LSA, using a set of latent topics{               }to construct a new relationship between the documents and terms, but with a probabilistic framework</a:t>
            </a:r>
          </a:p>
          <a:p>
            <a:pPr marL="342900" indent="-342900">
              <a:spcBef>
                <a:spcPct val="20000"/>
              </a:spcBef>
            </a:pPr>
            <a:r>
              <a:rPr lang="en-US" altLang="zh-TW" sz="2400">
                <a:latin typeface="Times New Roman" pitchFamily="18" charset="0"/>
              </a:rPr>
              <a:t>              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zh-TW" sz="2400">
                <a:latin typeface="Times New Roman" pitchFamily="18" charset="0"/>
              </a:rPr>
              <a:t> Trained with EM by maximizing the total likelihood </a:t>
            </a:r>
          </a:p>
          <a:p>
            <a:pPr marL="342900" indent="-342900">
              <a:spcBef>
                <a:spcPct val="20000"/>
              </a:spcBef>
            </a:pPr>
            <a:endParaRPr lang="en-US" altLang="zh-TW" sz="24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altLang="zh-TW" sz="2400"/>
          </a:p>
          <a:p>
            <a:pPr marL="342900" indent="-342900">
              <a:spcBef>
                <a:spcPct val="20000"/>
              </a:spcBef>
            </a:pPr>
            <a:r>
              <a:rPr lang="en-US" altLang="zh-TW" sz="2400"/>
              <a:t>                   : </a:t>
            </a:r>
            <a:r>
              <a:rPr lang="en-US" altLang="zh-TW" sz="2400">
                <a:latin typeface="Times New Roman" pitchFamily="18" charset="0"/>
              </a:rPr>
              <a:t>frequency count of term     in the document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altLang="zh-TW" sz="2800">
              <a:latin typeface="Times New Roman" pitchFamily="18" charset="0"/>
            </a:endParaRPr>
          </a:p>
        </p:txBody>
      </p:sp>
      <p:graphicFrame>
        <p:nvGraphicFramePr>
          <p:cNvPr id="16388" name="Object 5"/>
          <p:cNvGraphicFramePr>
            <a:graphicFrameLocks noChangeAspect="1"/>
          </p:cNvGraphicFramePr>
          <p:nvPr/>
        </p:nvGraphicFramePr>
        <p:xfrm>
          <a:off x="7380288" y="3357563"/>
          <a:ext cx="1106487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8" name="方程式" r:id="rId3" imgW="698197" imgH="215806" progId="Equation.3">
                  <p:embed/>
                </p:oleObj>
              </mc:Choice>
              <mc:Fallback>
                <p:oleObj name="方程式" r:id="rId3" imgW="698197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0288" y="3357563"/>
                        <a:ext cx="1106487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9" name="Object 7"/>
          <p:cNvGraphicFramePr>
            <a:graphicFrameLocks noChangeAspect="1"/>
          </p:cNvGraphicFramePr>
          <p:nvPr/>
        </p:nvGraphicFramePr>
        <p:xfrm>
          <a:off x="2051050" y="4365625"/>
          <a:ext cx="3578225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9" name="方程式" r:id="rId5" imgW="2044700" imgH="431800" progId="Equation.3">
                  <p:embed/>
                </p:oleObj>
              </mc:Choice>
              <mc:Fallback>
                <p:oleObj name="方程式" r:id="rId5" imgW="20447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4365625"/>
                        <a:ext cx="3578225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0" name="Object 8"/>
          <p:cNvGraphicFramePr>
            <a:graphicFrameLocks noChangeAspect="1"/>
          </p:cNvGraphicFramePr>
          <p:nvPr/>
        </p:nvGraphicFramePr>
        <p:xfrm>
          <a:off x="2049463" y="5359400"/>
          <a:ext cx="3457575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0" name="方程式" r:id="rId7" imgW="1993900" imgH="444500" progId="Equation.3">
                  <p:embed/>
                </p:oleObj>
              </mc:Choice>
              <mc:Fallback>
                <p:oleObj name="方程式" r:id="rId7" imgW="19939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9463" y="5359400"/>
                        <a:ext cx="3457575" cy="77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1884892"/>
              </p:ext>
            </p:extLst>
          </p:nvPr>
        </p:nvGraphicFramePr>
        <p:xfrm>
          <a:off x="683568" y="6226175"/>
          <a:ext cx="1074738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1" name="方程式" r:id="rId9" imgW="533169" imgH="241195" progId="Equation.3">
                  <p:embed/>
                </p:oleObj>
              </mc:Choice>
              <mc:Fallback>
                <p:oleObj name="方程式" r:id="rId9" imgW="533169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6226175"/>
                        <a:ext cx="1074738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645812"/>
              </p:ext>
            </p:extLst>
          </p:nvPr>
        </p:nvGraphicFramePr>
        <p:xfrm>
          <a:off x="4932040" y="6165304"/>
          <a:ext cx="292100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2" name="方程式" r:id="rId11" imgW="139639" imgH="241195" progId="Equation.3">
                  <p:embed/>
                </p:oleObj>
              </mc:Choice>
              <mc:Fallback>
                <p:oleObj name="方程式" r:id="rId11" imgW="139639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6165304"/>
                        <a:ext cx="292100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5260939"/>
              </p:ext>
            </p:extLst>
          </p:nvPr>
        </p:nvGraphicFramePr>
        <p:xfrm>
          <a:off x="7247657" y="6202675"/>
          <a:ext cx="420687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3" name="方程式" r:id="rId13" imgW="190500" imgH="228600" progId="Equation.3">
                  <p:embed/>
                </p:oleObj>
              </mc:Choice>
              <mc:Fallback>
                <p:oleObj name="方程式" r:id="rId13" imgW="1905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7657" y="6202675"/>
                        <a:ext cx="420687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4" name="Object 12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4" name="方程式" r:id="rId15" imgW="114151" imgH="215619" progId="Equation.3">
                  <p:embed/>
                </p:oleObj>
              </mc:Choice>
              <mc:Fallback>
                <p:oleObj name="方程式" r:id="rId15" imgW="114151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395" name="群組 1"/>
          <p:cNvGrpSpPr>
            <a:grpSpLocks/>
          </p:cNvGrpSpPr>
          <p:nvPr/>
        </p:nvGrpSpPr>
        <p:grpSpPr bwMode="auto">
          <a:xfrm>
            <a:off x="1258888" y="981075"/>
            <a:ext cx="5834062" cy="2376488"/>
            <a:chOff x="1258888" y="981075"/>
            <a:chExt cx="5834062" cy="2376488"/>
          </a:xfrm>
        </p:grpSpPr>
        <p:grpSp>
          <p:nvGrpSpPr>
            <p:cNvPr id="16396" name="Group 13"/>
            <p:cNvGrpSpPr>
              <a:grpSpLocks/>
            </p:cNvGrpSpPr>
            <p:nvPr/>
          </p:nvGrpSpPr>
          <p:grpSpPr bwMode="auto">
            <a:xfrm>
              <a:off x="1258888" y="981075"/>
              <a:ext cx="4392612" cy="2376488"/>
              <a:chOff x="664" y="1400"/>
              <a:chExt cx="6656" cy="3920"/>
            </a:xfrm>
          </p:grpSpPr>
          <p:pic>
            <p:nvPicPr>
              <p:cNvPr id="16400" name="Picture 14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6" y="1528"/>
                <a:ext cx="1224" cy="30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401" name="Picture 15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4" y="1400"/>
                <a:ext cx="1472" cy="39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402" name="Picture 16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08" y="1728"/>
                <a:ext cx="1248" cy="26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403" name="Picture 17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44" y="2976"/>
                <a:ext cx="2584" cy="5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404" name="Picture 18"/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44" y="2912"/>
                <a:ext cx="2288" cy="6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6397" name="Text Box 19"/>
            <p:cNvSpPr txBox="1">
              <a:spLocks noChangeArrowheads="1"/>
            </p:cNvSpPr>
            <p:nvPr/>
          </p:nvSpPr>
          <p:spPr bwMode="auto">
            <a:xfrm>
              <a:off x="2124075" y="2781300"/>
              <a:ext cx="15113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1400" i="1">
                  <a:latin typeface="Times New Roman" pitchFamily="18" charset="0"/>
                </a:rPr>
                <a:t>D</a:t>
              </a:r>
              <a:r>
                <a:rPr lang="en-US" altLang="zh-TW" sz="1400" i="1" baseline="-25000">
                  <a:latin typeface="Times New Roman" pitchFamily="18" charset="0"/>
                </a:rPr>
                <a:t>i</a:t>
              </a:r>
              <a:r>
                <a:rPr lang="en-US" altLang="zh-TW" sz="1400">
                  <a:latin typeface="Times New Roman" pitchFamily="18" charset="0"/>
                </a:rPr>
                <a:t>:</a:t>
              </a:r>
              <a:r>
                <a:rPr lang="en-US" altLang="zh-TW" sz="1400"/>
                <a:t> </a:t>
              </a:r>
              <a:r>
                <a:rPr lang="en-US" altLang="zh-TW" sz="1400">
                  <a:latin typeface="Times New Roman" pitchFamily="18" charset="0"/>
                </a:rPr>
                <a:t>documents</a:t>
              </a:r>
            </a:p>
          </p:txBody>
        </p:sp>
        <p:sp>
          <p:nvSpPr>
            <p:cNvPr id="16398" name="Text Box 20"/>
            <p:cNvSpPr txBox="1">
              <a:spLocks noChangeArrowheads="1"/>
            </p:cNvSpPr>
            <p:nvPr/>
          </p:nvSpPr>
          <p:spPr bwMode="auto">
            <a:xfrm>
              <a:off x="3749675" y="2782888"/>
              <a:ext cx="1439863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1400" i="1">
                  <a:latin typeface="Times New Roman" pitchFamily="18" charset="0"/>
                </a:rPr>
                <a:t>T</a:t>
              </a:r>
              <a:r>
                <a:rPr lang="en-US" altLang="zh-TW" sz="1400" i="1" baseline="-25000">
                  <a:latin typeface="Times New Roman" pitchFamily="18" charset="0"/>
                </a:rPr>
                <a:t>k</a:t>
              </a:r>
              <a:r>
                <a:rPr lang="en-US" altLang="zh-TW" sz="1400">
                  <a:latin typeface="Times New Roman" pitchFamily="18" charset="0"/>
                </a:rPr>
                <a:t>: latent topics</a:t>
              </a:r>
            </a:p>
          </p:txBody>
        </p:sp>
        <p:sp>
          <p:nvSpPr>
            <p:cNvPr id="16399" name="Text Box 21"/>
            <p:cNvSpPr txBox="1">
              <a:spLocks noChangeArrowheads="1"/>
            </p:cNvSpPr>
            <p:nvPr/>
          </p:nvSpPr>
          <p:spPr bwMode="auto">
            <a:xfrm>
              <a:off x="5651500" y="2727325"/>
              <a:ext cx="14414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i="1">
                  <a:latin typeface="Times New Roman" pitchFamily="18" charset="0"/>
                </a:rPr>
                <a:t>t</a:t>
              </a:r>
              <a:r>
                <a:rPr lang="en-US" altLang="zh-TW" i="1" baseline="-25000">
                  <a:latin typeface="Times New Roman" pitchFamily="18" charset="0"/>
                </a:rPr>
                <a:t>j</a:t>
              </a:r>
              <a:r>
                <a:rPr lang="en-US" altLang="zh-TW">
                  <a:latin typeface="Times New Roman" pitchFamily="18" charset="0"/>
                </a:rPr>
                <a:t>: </a:t>
              </a:r>
              <a:r>
                <a:rPr lang="en-US" altLang="zh-TW" sz="1400">
                  <a:latin typeface="Times New Roman" pitchFamily="18" charset="0"/>
                </a:rPr>
                <a:t>terms</a:t>
              </a:r>
            </a:p>
          </p:txBody>
        </p:sp>
      </p:grpSp>
      <p:sp>
        <p:nvSpPr>
          <p:cNvPr id="21" name="Line 2"/>
          <p:cNvSpPr>
            <a:spLocks noChangeShapeType="1"/>
          </p:cNvSpPr>
          <p:nvPr/>
        </p:nvSpPr>
        <p:spPr bwMode="auto">
          <a:xfrm>
            <a:off x="0" y="766800"/>
            <a:ext cx="9144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062F47D-F1E9-4C70-8172-35677879D32A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826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089" y="2002581"/>
            <a:ext cx="5121334" cy="197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dirty="0" smtClean="0"/>
              <a:t>Probabilistic Latent Semantic Analysis (PLSA)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256264" y="1146972"/>
                <a:ext cx="142079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𝑃</m:t>
                      </m:r>
                      <m:r>
                        <a:rPr kumimoji="0" lang="en-US" altLang="zh-TW" i="1" smtClean="0">
                          <a:solidFill>
                            <a:prstClr val="black"/>
                          </a:solidFill>
                          <a:latin typeface="Cambria Math"/>
                        </a:rPr>
                        <m:t>(</m:t>
                      </m:r>
                      <m:r>
                        <a:rPr kumimoji="0" lang="en-US" altLang="zh-TW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𝑤</m:t>
                      </m:r>
                      <m:d>
                        <m:dPr>
                          <m:begChr m:val="|"/>
                          <m:endChr m:val=""/>
                          <m:ctrlPr>
                            <a:rPr kumimoji="0"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zh-TW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d>
                      <m:r>
                        <a:rPr kumimoji="0" lang="en-US" altLang="zh-TW" i="1">
                          <a:solidFill>
                            <a:prstClr val="black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kumimoji="0" lang="en-US" dirty="0">
                  <a:solidFill>
                    <a:prstClr val="black"/>
                  </a:solidFill>
                  <a:latin typeface="Calibri"/>
                  <a:ea typeface="+mn-ea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6264" y="1146972"/>
                <a:ext cx="1420794" cy="369332"/>
              </a:xfrm>
              <a:prstGeom prst="rect">
                <a:avLst/>
              </a:prstGeom>
              <a:blipFill rotWithShape="1">
                <a:blip r:embed="rId12"/>
                <a:stretch>
                  <a:fillRect t="-119672" b="-1836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60468" y="1175667"/>
                <a:ext cx="142079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i="1" smtClean="0">
                          <a:solidFill>
                            <a:prstClr val="black"/>
                          </a:solidFill>
                          <a:latin typeface="Cambria Math"/>
                          <a:ea typeface="+mn-ea"/>
                        </a:rPr>
                        <m:t>𝑃</m:t>
                      </m:r>
                      <m:r>
                        <a:rPr kumimoji="0" lang="en-US" i="1" smtClean="0">
                          <a:solidFill>
                            <a:prstClr val="black"/>
                          </a:solidFill>
                          <a:latin typeface="Cambria Math"/>
                          <a:ea typeface="+mn-ea"/>
                        </a:rPr>
                        <m:t>(</m:t>
                      </m:r>
                      <m:r>
                        <a:rPr kumimoji="0" lang="en-US" i="1" smtClean="0">
                          <a:solidFill>
                            <a:prstClr val="black"/>
                          </a:solidFill>
                          <a:latin typeface="Cambria Math"/>
                          <a:ea typeface="+mn-ea"/>
                        </a:rPr>
                        <m:t>𝑧</m:t>
                      </m:r>
                      <m:d>
                        <m:dPr>
                          <m:begChr m:val="|"/>
                          <m:endChr m:val=""/>
                          <m:ctrlPr>
                            <a:rPr kumimoji="0" lang="en-US" altLang="zh-TW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zh-TW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𝑑</m:t>
                          </m:r>
                        </m:e>
                      </m:d>
                      <m:r>
                        <a:rPr kumimoji="0" lang="en-US" i="1" smtClean="0">
                          <a:solidFill>
                            <a:prstClr val="black"/>
                          </a:solidFill>
                          <a:latin typeface="Cambria Math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dirty="0">
                  <a:solidFill>
                    <a:prstClr val="black"/>
                  </a:solidFill>
                  <a:latin typeface="Calibri"/>
                  <a:ea typeface="+mn-ea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68" y="1175667"/>
                <a:ext cx="1420794" cy="369332"/>
              </a:xfrm>
              <a:prstGeom prst="rect">
                <a:avLst/>
              </a:prstGeom>
              <a:blipFill rotWithShape="1">
                <a:blip r:embed="rId6"/>
                <a:stretch>
                  <a:fillRect t="-121667" b="-18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弧形 22"/>
          <p:cNvSpPr/>
          <p:nvPr/>
        </p:nvSpPr>
        <p:spPr>
          <a:xfrm>
            <a:off x="-997528" y="1324081"/>
            <a:ext cx="4194149" cy="2650913"/>
          </a:xfrm>
          <a:prstGeom prst="arc">
            <a:avLst>
              <a:gd name="adj1" fmla="val 16750237"/>
              <a:gd name="adj2" fmla="val 54170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zh-TW" altLang="en-US">
              <a:solidFill>
                <a:prstClr val="black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153749" y="3938382"/>
            <a:ext cx="48138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2800" dirty="0" smtClean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w: word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2800" dirty="0" smtClean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 z: topic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2800" dirty="0" smtClean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d: document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2800" dirty="0" smtClean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N: words in document d</a:t>
            </a:r>
            <a:endParaRPr kumimoji="0" lang="en-US" altLang="zh-TW" sz="2800" dirty="0">
              <a:solidFill>
                <a:prstClr val="black"/>
              </a:solidFill>
              <a:latin typeface="Times New Roman" pitchFamily="18" charset="0"/>
              <a:ea typeface="新細明體"/>
              <a:cs typeface="Times New Roman" pitchFamily="18" charset="0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2800" dirty="0" smtClean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M: documents in corpus </a:t>
            </a:r>
            <a:endParaRPr kumimoji="0" lang="zh-TW" altLang="en-US" sz="2800" dirty="0">
              <a:solidFill>
                <a:prstClr val="black"/>
              </a:solidFill>
              <a:latin typeface="Times New Roman" pitchFamily="18" charset="0"/>
              <a:ea typeface="新細明體"/>
              <a:cs typeface="Times New Roman" pitchFamily="18" charset="0"/>
            </a:endParaRPr>
          </a:p>
        </p:txBody>
      </p:sp>
      <p:sp>
        <p:nvSpPr>
          <p:cNvPr id="28" name="弧形 27"/>
          <p:cNvSpPr/>
          <p:nvPr/>
        </p:nvSpPr>
        <p:spPr>
          <a:xfrm>
            <a:off x="2268370" y="1335705"/>
            <a:ext cx="4194149" cy="2650913"/>
          </a:xfrm>
          <a:prstGeom prst="arc">
            <a:avLst>
              <a:gd name="adj1" fmla="val 16750237"/>
              <a:gd name="adj2" fmla="val 54170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zh-TW" altLang="en-US">
              <a:solidFill>
                <a:prstClr val="black"/>
              </a:solidFill>
            </a:endParaRPr>
          </a:p>
        </p:txBody>
      </p:sp>
      <p:sp>
        <p:nvSpPr>
          <p:cNvPr id="10" name="Line 2"/>
          <p:cNvSpPr>
            <a:spLocks noChangeShapeType="1"/>
          </p:cNvSpPr>
          <p:nvPr/>
        </p:nvSpPr>
        <p:spPr bwMode="auto">
          <a:xfrm>
            <a:off x="0" y="766800"/>
            <a:ext cx="9144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062F47D-F1E9-4C70-8172-35677879D32A}" type="slidenum">
              <a:rPr lang="zh-TW" altLang="en-US" smtClean="0"/>
              <a:pPr>
                <a:defRPr/>
              </a:pPr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911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725" y="1205950"/>
            <a:ext cx="5777778" cy="4838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Latent </a:t>
            </a:r>
            <a:r>
              <a:rPr lang="en-US" dirty="0" err="1" smtClean="0"/>
              <a:t>Dirichlet</a:t>
            </a:r>
            <a:r>
              <a:rPr lang="en-US" dirty="0" smtClean="0"/>
              <a:t> Allocation(LDA)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530725" y="2597331"/>
                <a:ext cx="3151280" cy="432619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kumimoji="0" lang="en-US" altLang="zh-TW" i="1" smtClean="0">
                        <a:solidFill>
                          <a:prstClr val="black"/>
                        </a:solidFill>
                        <a:latin typeface="Cambria Math"/>
                      </a:rPr>
                      <m:t>𝑃</m:t>
                    </m:r>
                    <m:r>
                      <a:rPr kumimoji="0" lang="en-US" altLang="zh-TW" i="1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kumimoji="0" lang="en-US" altLang="zh-TW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0" lang="zh-TW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0" lang="zh-TW" altLang="el-GR" i="1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kumimoji="0" lang="en-US" altLang="zh-TW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d>
                      <m:dPr>
                        <m:begChr m:val="|"/>
                        <m:endChr m:val=""/>
                        <m:ctrlPr>
                          <a:rPr kumimoji="0" lang="en-US" altLang="zh-TW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kumimoji="0" lang="en-US" altLang="zh-TW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0" lang="zh-TW" altLang="en-US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kumimoji="0" lang="en-US" altLang="zh-TW" i="1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kumimoji="0" lang="en-US" altLang="zh-TW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: </a:t>
                </a:r>
                <a:r>
                  <a:rPr kumimoji="0" lang="en-US" dirty="0" err="1" smtClean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Dirichlet</a:t>
                </a:r>
                <a:r>
                  <a:rPr kumimoji="0" lang="en-US" dirty="0" smtClean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 Distribution</a:t>
                </a:r>
                <a:endParaRPr kumimoji="0" lang="en-US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725" y="2597331"/>
                <a:ext cx="3151280" cy="432619"/>
              </a:xfrm>
              <a:prstGeom prst="rect">
                <a:avLst/>
              </a:prstGeom>
              <a:blipFill rotWithShape="1">
                <a:blip r:embed="rId4"/>
                <a:stretch>
                  <a:fillRect t="-129333" r="-384" b="-201333"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714864" y="943877"/>
                <a:ext cx="3093937" cy="407099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kumimoji="0" lang="en-US" altLang="zh-TW" i="1">
                        <a:solidFill>
                          <a:prstClr val="black"/>
                        </a:solidFill>
                        <a:latin typeface="Cambria Math"/>
                      </a:rPr>
                      <m:t>𝑃</m:t>
                    </m:r>
                    <m:r>
                      <a:rPr kumimoji="0" lang="en-US" altLang="zh-TW" i="1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acc>
                      <m:accPr>
                        <m:chr m:val="⃑"/>
                        <m:ctrlPr>
                          <a:rPr kumimoji="0" lang="en-US" altLang="zh-TW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zh-TW" alt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𝜃</m:t>
                        </m:r>
                      </m:e>
                    </m:acc>
                    <m:d>
                      <m:dPr>
                        <m:begChr m:val="|"/>
                        <m:endChr m:val=""/>
                        <m:ctrlPr>
                          <a:rPr kumimoji="0" lang="en-US" altLang="zh-TW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kumimoji="0" lang="en-US" altLang="zh-TW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0" lang="zh-TW" altLang="en-US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kumimoji="0" lang="en-US" altLang="zh-TW" i="1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kumimoji="0" lang="en-US" altLang="zh-TW" dirty="0" smtClean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: </a:t>
                </a:r>
                <a:r>
                  <a:rPr kumimoji="0" lang="en-US" dirty="0" err="1" smtClean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Dirichlet</a:t>
                </a:r>
                <a:r>
                  <a:rPr kumimoji="0" lang="en-US" dirty="0" smtClean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 Distribution</a:t>
                </a:r>
                <a:endParaRPr kumimoji="0" lang="en-US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864" y="943877"/>
                <a:ext cx="3093937" cy="407099"/>
              </a:xfrm>
              <a:prstGeom prst="rect">
                <a:avLst/>
              </a:prstGeom>
              <a:blipFill rotWithShape="1">
                <a:blip r:embed="rId5"/>
                <a:stretch>
                  <a:fillRect t="-90141" b="-156338"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693923" y="1701242"/>
                <a:ext cx="1795171" cy="407099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kumimoji="0" lang="en-US" altLang="zh-TW" i="1" smtClean="0">
                        <a:solidFill>
                          <a:srgbClr val="0070C0"/>
                        </a:solidFill>
                        <a:latin typeface="Cambria Math"/>
                      </a:rPr>
                      <m:t>( </m:t>
                    </m:r>
                    <m:acc>
                      <m:accPr>
                        <m:chr m:val="⃑"/>
                        <m:ctrlPr>
                          <a:rPr kumimoji="0" lang="en-US" altLang="zh-TW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zh-TW" altLang="en-US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𝛼</m:t>
                        </m:r>
                      </m:e>
                    </m:acc>
                  </m:oMath>
                </a14:m>
                <a:r>
                  <a:rPr kumimoji="0" lang="en-US" altLang="zh-TW" dirty="0" smtClean="0">
                    <a:solidFill>
                      <a:srgbClr val="0070C0"/>
                    </a:solidFill>
                    <a:latin typeface="Times New Roman" pitchFamily="18" charset="0"/>
                    <a:cs typeface="Times New Roman" pitchFamily="18" charset="0"/>
                  </a:rPr>
                  <a:t>: prior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0" lang="zh-TW" alt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0" lang="zh-TW" altLang="en-US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kumimoji="0" lang="en-US" altLang="zh-TW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kumimoji="0" lang="en-US" altLang="zh-TW" dirty="0" smtClean="0">
                    <a:solidFill>
                      <a:srgbClr val="0070C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  <a:endParaRPr kumimoji="0" lang="zh-TW" altLang="en-US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923" y="1701242"/>
                <a:ext cx="1795171" cy="407099"/>
              </a:xfrm>
              <a:prstGeom prst="rect">
                <a:avLst/>
              </a:prstGeom>
              <a:blipFill rotWithShape="1">
                <a:blip r:embed="rId6"/>
                <a:stretch>
                  <a:fillRect l="-336" t="-16901" r="-1678" b="-18310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單箭頭接點 14"/>
          <p:cNvCxnSpPr/>
          <p:nvPr/>
        </p:nvCxnSpPr>
        <p:spPr>
          <a:xfrm>
            <a:off x="3452806" y="1932198"/>
            <a:ext cx="446540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6383367" y="1608225"/>
                <a:ext cx="2585195" cy="714683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altLang="zh-TW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TW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0" lang="en-US" altLang="zh-TW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kumimoji="0" lang="zh-TW" alt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zh-TW" altLang="en-US" i="1">
                                          <a:solidFill>
                                            <a:srgbClr val="0070C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0" lang="en-US" altLang="zh-TW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kumimoji="0" lang="en-US" altLang="zh-TW" i="1">
                                  <a:solidFill>
                                    <a:srgbClr val="0070C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: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topic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d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istribution</m:t>
                              </m:r>
                              <m:r>
                                <a:rPr kumimoji="0" lang="en-US" altLang="zh-TW" i="1" dirty="0" smtClean="0">
                                  <a:solidFill>
                                    <a:srgbClr val="0070C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for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document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m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zh-TW" altLang="en-US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367" y="1608225"/>
                <a:ext cx="2585195" cy="714683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單箭頭接點 22"/>
          <p:cNvCxnSpPr/>
          <p:nvPr/>
        </p:nvCxnSpPr>
        <p:spPr>
          <a:xfrm flipH="1">
            <a:off x="5879287" y="1947312"/>
            <a:ext cx="619676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4505914" y="1350976"/>
            <a:ext cx="0" cy="59633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3531013" y="3029950"/>
            <a:ext cx="0" cy="140204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1530725" y="3249004"/>
                <a:ext cx="1826782" cy="410369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kumimoji="0" lang="en-US" altLang="zh-TW" i="1" smtClean="0">
                        <a:solidFill>
                          <a:srgbClr val="0070C0"/>
                        </a:solidFill>
                        <a:latin typeface="Cambria Math"/>
                      </a:rPr>
                      <m:t>( </m:t>
                    </m:r>
                    <m:acc>
                      <m:accPr>
                        <m:chr m:val="⃑"/>
                        <m:ctrlPr>
                          <a:rPr kumimoji="0"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zh-TW" altLang="en-US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𝛽</m:t>
                        </m:r>
                      </m:e>
                    </m:acc>
                  </m:oMath>
                </a14:m>
                <a:r>
                  <a:rPr kumimoji="0" lang="en-US" altLang="zh-TW" dirty="0" smtClean="0">
                    <a:solidFill>
                      <a:srgbClr val="0070C0"/>
                    </a:solidFill>
                  </a:rPr>
                  <a:t>:</a:t>
                </a:r>
                <a:r>
                  <a:rPr kumimoji="0" lang="en-US" altLang="zh-TW" dirty="0">
                    <a:solidFill>
                      <a:srgbClr val="0070C0"/>
                    </a:solidFill>
                    <a:latin typeface="Times New Roman" pitchFamily="18" charset="0"/>
                    <a:cs typeface="Times New Roman" pitchFamily="18" charset="0"/>
                  </a:rPr>
                  <a:t> prior for</a:t>
                </a:r>
                <a:r>
                  <a:rPr kumimoji="0" lang="en-US" altLang="zh-TW" dirty="0" smtClean="0">
                    <a:solidFill>
                      <a:srgbClr val="0070C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0" lang="zh-TW" alt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el-GR" i="1" smtClean="0">
                                <a:solidFill>
                                  <a:srgbClr val="0070C0"/>
                                </a:solidFill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kumimoji="0" lang="en-US" altLang="zh-TW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kumimoji="0" lang="en-US" altLang="zh-TW" i="1" smtClean="0">
                        <a:solidFill>
                          <a:srgbClr val="0070C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kumimoji="0" lang="zh-TW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725" y="3249004"/>
                <a:ext cx="1826782" cy="410369"/>
              </a:xfrm>
              <a:prstGeom prst="rect">
                <a:avLst/>
              </a:prstGeom>
              <a:blipFill rotWithShape="1">
                <a:blip r:embed="rId8"/>
                <a:stretch>
                  <a:fillRect t="-4225" b="-19718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線單箭頭接點 41"/>
          <p:cNvCxnSpPr/>
          <p:nvPr/>
        </p:nvCxnSpPr>
        <p:spPr>
          <a:xfrm>
            <a:off x="3108871" y="3685632"/>
            <a:ext cx="0" cy="53937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365871" y="3792207"/>
                <a:ext cx="2435860" cy="639791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altLang="zh-TW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TW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0" lang="en-US" altLang="zh-TW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kumimoji="0" lang="zh-TW" alt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TW" altLang="el-GR" i="1" smtClean="0">
                                          <a:solidFill>
                                            <a:srgbClr val="0070C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0" lang="en-US" altLang="zh-TW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kumimoji="0" lang="en-US" altLang="zh-TW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: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word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distribution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for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topic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k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zh-TW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71" y="3792207"/>
                <a:ext cx="2435860" cy="639791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弧形 57"/>
          <p:cNvSpPr/>
          <p:nvPr/>
        </p:nvSpPr>
        <p:spPr>
          <a:xfrm rot="10800000">
            <a:off x="1931248" y="3784593"/>
            <a:ext cx="2078181" cy="1186453"/>
          </a:xfrm>
          <a:prstGeom prst="arc">
            <a:avLst>
              <a:gd name="adj1" fmla="val 11493297"/>
              <a:gd name="adj2" fmla="val 0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zh-TW" altLang="en-US">
              <a:solidFill>
                <a:prstClr val="black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275219" y="5095736"/>
            <a:ext cx="3508299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dirty="0" smtClean="0">
                <a:solidFill>
                  <a:srgbClr val="0070C0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( k: topic index, a total of K topics )</a:t>
            </a:r>
            <a:endParaRPr kumimoji="0" lang="zh-TW" altLang="en-US" dirty="0">
              <a:solidFill>
                <a:srgbClr val="0070C0"/>
              </a:solidFill>
              <a:latin typeface="Times New Roman" pitchFamily="18" charset="0"/>
              <a:ea typeface="新細明體"/>
              <a:cs typeface="Times New Roman" pitchFamily="18" charset="0"/>
            </a:endParaRPr>
          </a:p>
        </p:txBody>
      </p:sp>
      <p:cxnSp>
        <p:nvCxnSpPr>
          <p:cNvPr id="18" name="直線單箭頭接點 17"/>
          <p:cNvCxnSpPr/>
          <p:nvPr/>
        </p:nvCxnSpPr>
        <p:spPr>
          <a:xfrm>
            <a:off x="4296584" y="4878753"/>
            <a:ext cx="0" cy="35518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102635" y="5476099"/>
            <a:ext cx="3906794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defTabSz="4572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en-US" altLang="zh-TW" dirty="0" smtClean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A document is represented as random mixtures of latent topics</a:t>
            </a:r>
          </a:p>
          <a:p>
            <a:pPr marL="285750" indent="-285750" defTabSz="4572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en-US" altLang="zh-TW" dirty="0" smtClean="0">
                <a:solidFill>
                  <a:prstClr val="black"/>
                </a:solidFill>
                <a:latin typeface="Times New Roman" pitchFamily="18" charset="0"/>
                <a:ea typeface="新細明體"/>
                <a:cs typeface="Times New Roman" pitchFamily="18" charset="0"/>
              </a:rPr>
              <a:t>Each topic is characterized by a distribution over words </a:t>
            </a:r>
            <a:endParaRPr kumimoji="0" lang="zh-TW" altLang="en-US" dirty="0">
              <a:solidFill>
                <a:prstClr val="black"/>
              </a:solidFill>
              <a:latin typeface="Times New Roman" pitchFamily="18" charset="0"/>
              <a:ea typeface="新細明體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6378051" y="2818605"/>
                <a:ext cx="2584502" cy="714683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altLang="zh-TW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TW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0" lang="en-US" altLang="zh-TW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i="1" smtClean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0" lang="en-US" altLang="zh-TW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𝑚</m:t>
                                  </m:r>
                                  <m:r>
                                    <a:rPr kumimoji="0" lang="en-US" altLang="zh-TW" i="1" smtClean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,</m:t>
                                  </m:r>
                                  <m:r>
                                    <a:rPr kumimoji="0" lang="en-US" altLang="zh-TW" i="1" smtClean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0" lang="en-US" altLang="zh-TW" i="1">
                                  <a:solidFill>
                                    <a:srgbClr val="0070C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: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topic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d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istribution</m:t>
                              </m:r>
                              <m:r>
                                <a:rPr kumimoji="0" lang="en-US" altLang="zh-TW" i="1" dirty="0" smtClean="0">
                                  <a:solidFill>
                                    <a:srgbClr val="0070C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of</m:t>
                              </m:r>
                              <m:r>
                                <a:rPr kumimoji="0" lang="en-US" altLang="zh-TW" i="1" dirty="0" smtClean="0">
                                  <a:solidFill>
                                    <a:srgbClr val="0070C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  </m:t>
                              </m:r>
                              <m:sSub>
                                <m:sSubPr>
                                  <m:ctrlPr>
                                    <a:rPr kumimoji="0" lang="en-US" altLang="zh-TW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i="1" smtClean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altLang="zh-TW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𝑚</m:t>
                                  </m:r>
                                  <m:r>
                                    <a:rPr kumimoji="0" lang="en-US" altLang="zh-TW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,</m:t>
                                  </m:r>
                                  <m:r>
                                    <a:rPr kumimoji="0" lang="en-US" altLang="zh-TW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kumimoji="0" lang="zh-TW" altLang="en-US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051" y="2818605"/>
                <a:ext cx="2584502" cy="714683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單箭頭接點 26"/>
          <p:cNvCxnSpPr/>
          <p:nvPr/>
        </p:nvCxnSpPr>
        <p:spPr>
          <a:xfrm flipH="1">
            <a:off x="5888104" y="3210591"/>
            <a:ext cx="619676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6379311" y="3620907"/>
            <a:ext cx="2584502" cy="714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kumimoji="0" lang="zh-TW" altLang="en-US" dirty="0">
              <a:solidFill>
                <a:prstClr val="black"/>
              </a:solidFill>
              <a:latin typeface="Times New Roman" pitchFamily="18" charset="0"/>
              <a:ea typeface="新細明體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6409539" y="3590679"/>
                <a:ext cx="2584502" cy="592983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altLang="zh-TW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TW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0" lang="en-US" altLang="zh-TW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i="1" smtClean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altLang="zh-TW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𝑚</m:t>
                                  </m:r>
                                  <m:r>
                                    <a:rPr kumimoji="0" lang="en-US" altLang="zh-TW" i="1" smtClean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,</m:t>
                                  </m:r>
                                  <m:r>
                                    <a:rPr kumimoji="0" lang="en-US" altLang="zh-TW" i="1" smtClean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0" lang="en-US" altLang="zh-TW" i="1">
                                  <a:solidFill>
                                    <a:srgbClr val="0070C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: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n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t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h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word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in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document</m:t>
                              </m:r>
                              <m:r>
                                <a:rPr kumimoji="0" lang="en-US" altLang="zh-TW" i="1" dirty="0" smtClean="0">
                                  <a:solidFill>
                                    <a:srgbClr val="0070C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 </m:t>
                              </m:r>
                              <m:r>
                                <a:rPr kumimoji="0" lang="en-US" altLang="zh-TW" i="1" dirty="0" smtClean="0">
                                  <a:solidFill>
                                    <a:srgbClr val="0070C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𝑚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zh-TW" altLang="en-US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539" y="3590679"/>
                <a:ext cx="2584502" cy="592983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單箭頭接點 31"/>
          <p:cNvCxnSpPr/>
          <p:nvPr/>
        </p:nvCxnSpPr>
        <p:spPr>
          <a:xfrm flipH="1">
            <a:off x="5888104" y="3884425"/>
            <a:ext cx="799785" cy="45116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6228635" y="4353936"/>
                <a:ext cx="2807861" cy="6056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altLang="zh-TW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TW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kumimoji="0" lang="en-US" altLang="zh-TW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n</m:t>
                              </m:r>
                              <m:r>
                                <a:rPr kumimoji="0" lang="en-US" altLang="zh-TW" i="1">
                                  <a:solidFill>
                                    <a:srgbClr val="0070C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: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word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index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a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total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of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0" lang="en-US" altLang="zh-TW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i="1" smtClean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kumimoji="0" lang="en-US" altLang="zh-TW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kumimoji="0" lang="en-US" altLang="zh-TW" smtClean="0">
                                  <a:solidFill>
                                    <a:srgbClr val="0070C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smtClean="0">
                                  <a:solidFill>
                                    <a:srgbClr val="0070C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words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smtClean="0">
                                  <a:solidFill>
                                    <a:srgbClr val="0070C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in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document</m:t>
                              </m:r>
                              <m:r>
                                <a:rPr kumimoji="0" lang="en-US" altLang="zh-TW" i="1" dirty="0">
                                  <a:solidFill>
                                    <a:srgbClr val="0070C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 </m:t>
                              </m:r>
                              <m:r>
                                <a:rPr kumimoji="0" lang="en-US" altLang="zh-TW" i="1" dirty="0">
                                  <a:solidFill>
                                    <a:srgbClr val="0070C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𝑚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zh-TW" altLang="en-US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635" y="4353936"/>
                <a:ext cx="2807861" cy="605679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線單箭頭接點 33"/>
          <p:cNvCxnSpPr/>
          <p:nvPr/>
        </p:nvCxnSpPr>
        <p:spPr>
          <a:xfrm flipH="1">
            <a:off x="6090884" y="4715698"/>
            <a:ext cx="282130" cy="8748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6273109" y="5117400"/>
            <a:ext cx="2584502" cy="605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kumimoji="0" lang="zh-TW" altLang="en-US" dirty="0">
              <a:solidFill>
                <a:prstClr val="black"/>
              </a:solidFill>
              <a:latin typeface="Times New Roman" pitchFamily="18" charset="0"/>
              <a:ea typeface="新細明體"/>
              <a:cs typeface="Times New Roman" pitchFamily="18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373014" y="4952199"/>
            <a:ext cx="2584502" cy="827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kumimoji="0" lang="zh-TW" altLang="en-US" dirty="0">
              <a:solidFill>
                <a:prstClr val="black"/>
              </a:solidFill>
              <a:latin typeface="Times New Roman" pitchFamily="18" charset="0"/>
              <a:ea typeface="新細明體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6386092" y="5024177"/>
                <a:ext cx="2554262" cy="984052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altLang="zh-TW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TW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kumimoji="0" lang="en-US" altLang="zh-TW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m</m:t>
                              </m:r>
                              <m:r>
                                <a:rPr kumimoji="0" lang="en-US" altLang="zh-TW" i="1">
                                  <a:solidFill>
                                    <a:srgbClr val="0070C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: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document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index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b="0" i="0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a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total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of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M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documents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in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the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dirty="0" smtClean="0">
                                  <a:solidFill>
                                    <a:srgbClr val="0070C0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m:t>corpus</m:t>
                              </m:r>
                              <m:r>
                                <a:rPr kumimoji="0" lang="en-US" altLang="zh-TW" i="1" dirty="0" smtClean="0">
                                  <a:solidFill>
                                    <a:srgbClr val="0070C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zh-TW" altLang="en-US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092" y="5024177"/>
                <a:ext cx="2554262" cy="984052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線單箭頭接點 37"/>
          <p:cNvCxnSpPr/>
          <p:nvPr/>
        </p:nvCxnSpPr>
        <p:spPr>
          <a:xfrm flipH="1" flipV="1">
            <a:off x="6090884" y="5233933"/>
            <a:ext cx="412805" cy="25011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519303" y="5901277"/>
                <a:ext cx="1866789" cy="40498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kumimoji="0" lang="en-US" altLang="zh-TW" i="1" smtClean="0">
                        <a:solidFill>
                          <a:prstClr val="black"/>
                        </a:solidFill>
                        <a:latin typeface="Cambria Math"/>
                      </a:rPr>
                      <m:t>𝑃</m:t>
                    </m:r>
                    <m:r>
                      <a:rPr kumimoji="0" lang="en-US" altLang="zh-TW" i="1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kumimoji="0" lang="en-US" altLang="zh-TW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kumimoji="0" lang="en-US" altLang="zh-TW" i="1">
                            <a:solidFill>
                              <a:prstClr val="black"/>
                            </a:solidFill>
                            <a:latin typeface="Cambria Math"/>
                            <a:cs typeface="Times New Roman" pitchFamily="18" charset="0"/>
                          </a:rPr>
                          <m:t>𝑤</m:t>
                        </m:r>
                      </m:e>
                      <m:sub>
                        <m:r>
                          <a:rPr kumimoji="0" lang="en-US" altLang="zh-TW" i="1">
                            <a:solidFill>
                              <a:prstClr val="black"/>
                            </a:solidFill>
                            <a:latin typeface="Cambria Math"/>
                            <a:cs typeface="Times New Roman" pitchFamily="18" charset="0"/>
                          </a:rPr>
                          <m:t>𝑚</m:t>
                        </m:r>
                        <m:r>
                          <a:rPr kumimoji="0" lang="en-US" altLang="zh-TW" i="1">
                            <a:solidFill>
                              <a:prstClr val="black"/>
                            </a:solidFill>
                            <a:latin typeface="Cambria Math"/>
                            <a:cs typeface="Times New Roman" pitchFamily="18" charset="0"/>
                          </a:rPr>
                          <m:t>,</m:t>
                        </m:r>
                        <m:r>
                          <a:rPr kumimoji="0" lang="en-US" altLang="zh-TW" i="1">
                            <a:solidFill>
                              <a:prstClr val="black"/>
                            </a:solidFill>
                            <a:latin typeface="Cambria Math"/>
                            <a:cs typeface="Times New Roman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begChr m:val="|"/>
                        <m:endChr m:val=""/>
                        <m:ctrlPr>
                          <a:rPr kumimoji="0" lang="en-US" altLang="zh-TW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TW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TW" i="1" smtClean="0">
                                <a:solidFill>
                                  <a:prstClr val="black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 </m:t>
                            </m:r>
                            <m:r>
                              <a:rPr kumimoji="0" lang="en-US" altLang="zh-TW" i="1" smtClean="0">
                                <a:solidFill>
                                  <a:prstClr val="black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kumimoji="0" lang="en-US" altLang="zh-TW" i="1">
                                <a:solidFill>
                                  <a:prstClr val="black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𝑚</m:t>
                            </m:r>
                            <m:r>
                              <a:rPr kumimoji="0" lang="en-US" altLang="zh-TW" i="1">
                                <a:solidFill>
                                  <a:prstClr val="black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,</m:t>
                            </m:r>
                            <m:r>
                              <a:rPr kumimoji="0" lang="en-US" altLang="zh-TW" i="1">
                                <a:solidFill>
                                  <a:prstClr val="black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kumimoji="0" lang="en-US" altLang="zh-TW" smtClean="0">
                            <a:solidFill>
                              <a:prstClr val="black"/>
                            </a:solidFill>
                            <a:latin typeface="Times New Roman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kumimoji="0" lang="en-US" altLang="zh-TW" i="1" smtClean="0">
                            <a:solidFill>
                              <a:prstClr val="black"/>
                            </a:solidFill>
                            <a:latin typeface="Cambria Math"/>
                            <a:cs typeface="Times New Roman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kumimoji="0" lang="en-US" altLang="zh-TW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0" lang="zh-TW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el-GR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kumimoji="0" lang="en-US" altLang="zh-TW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kumimoji="0" lang="en-US" altLang="zh-TW" i="1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kumimoji="0" lang="en-US" altLang="zh-TW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kumimoji="0" lang="zh-TW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303" y="5901277"/>
                <a:ext cx="1866789" cy="404983"/>
              </a:xfrm>
              <a:prstGeom prst="rect">
                <a:avLst/>
              </a:prstGeom>
              <a:blipFill rotWithShape="1">
                <a:blip r:embed="rId14"/>
                <a:stretch>
                  <a:fillRect t="-144286" r="-2894" b="-21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單箭頭接點 38"/>
          <p:cNvCxnSpPr/>
          <p:nvPr/>
        </p:nvCxnSpPr>
        <p:spPr>
          <a:xfrm flipV="1">
            <a:off x="5107748" y="4656775"/>
            <a:ext cx="344949" cy="138727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648329" y="2373434"/>
                <a:ext cx="1371594" cy="42934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i="1">
                          <a:solidFill>
                            <a:prstClr val="black"/>
                          </a:solidFill>
                          <a:latin typeface="Cambria Math"/>
                        </a:rPr>
                        <m:t>𝑃</m:t>
                      </m:r>
                      <m:r>
                        <a:rPr kumimoji="0" lang="en-US" altLang="zh-TW" i="1">
                          <a:solidFill>
                            <a:prstClr val="black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kumimoji="0"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0"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𝑚</m:t>
                          </m:r>
                          <m:r>
                            <a:rPr kumimoji="0"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r>
                            <a:rPr kumimoji="0"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kumimoji="0" lang="en-US" altLang="zh-TW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kumimoji="0" lang="zh-TW" alt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0" lang="zh-TW" altLang="en-US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altLang="zh-TW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0" lang="en-US" altLang="zh-TW" i="1">
                          <a:solidFill>
                            <a:prstClr val="black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kumimoji="0" lang="zh-TW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8329" y="2373434"/>
                <a:ext cx="1371594" cy="429348"/>
              </a:xfrm>
              <a:prstGeom prst="rect">
                <a:avLst/>
              </a:prstGeom>
              <a:blipFill rotWithShape="1">
                <a:blip r:embed="rId15"/>
                <a:stretch>
                  <a:fillRect t="-129333" r="-3057" b="-20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線單箭頭接點 40"/>
          <p:cNvCxnSpPr/>
          <p:nvPr/>
        </p:nvCxnSpPr>
        <p:spPr>
          <a:xfrm flipH="1">
            <a:off x="5584826" y="2607234"/>
            <a:ext cx="1075354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Line 2"/>
          <p:cNvSpPr>
            <a:spLocks noChangeShapeType="1"/>
          </p:cNvSpPr>
          <p:nvPr/>
        </p:nvSpPr>
        <p:spPr bwMode="auto">
          <a:xfrm>
            <a:off x="0" y="766800"/>
            <a:ext cx="9144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062F47D-F1E9-4C70-8172-35677879D32A}" type="slidenum">
              <a:rPr lang="zh-TW" altLang="en-US" smtClean="0"/>
              <a:pPr>
                <a:defRPr/>
              </a:pPr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931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Gibbs Sampling in general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907200"/>
                <a:ext cx="9144000" cy="5704998"/>
              </a:xfrm>
            </p:spPr>
            <p:txBody>
              <a:bodyPr rIns="36000">
                <a:normAutofit fontScale="92500" lnSpcReduction="20000"/>
              </a:bodyPr>
              <a:lstStyle/>
              <a:p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To  obtain a distribution of a given form with unknown parameters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b="1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latin typeface="Cambria Math"/>
                                <a:cs typeface="Times New Roman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TW" sz="2400" b="1" i="1" smtClean="0">
                                <a:latin typeface="Cambria Math"/>
                                <a:cs typeface="Times New Roman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TW" sz="2400" b="1" i="1" smtClean="0">
                            <a:latin typeface="Cambria Math"/>
                            <a:cs typeface="Times New Roman" pitchFamily="18" charset="0"/>
                          </a:rPr>
                          <m:t>:</m:t>
                        </m:r>
                        <m:r>
                          <a:rPr lang="en-US" altLang="zh-TW" sz="2400" b="1" i="1">
                            <a:latin typeface="Cambria Math"/>
                            <a:cs typeface="Times New Roman" pitchFamily="18" charset="0"/>
                          </a:rPr>
                          <m:t>𝒊</m:t>
                        </m:r>
                        <m:r>
                          <a:rPr lang="en-US" altLang="zh-TW" sz="2400" b="1" i="1">
                            <a:latin typeface="Cambria Math"/>
                            <a:cs typeface="Times New Roman" pitchFamily="18" charset="0"/>
                          </a:rPr>
                          <m:t>=</m:t>
                        </m:r>
                        <m:r>
                          <a:rPr lang="en-US" altLang="zh-TW" sz="2400" b="1" i="1">
                            <a:latin typeface="Cambria Math"/>
                            <a:cs typeface="Times New Roman" pitchFamily="18" charset="0"/>
                          </a:rPr>
                          <m:t>𝟏</m:t>
                        </m:r>
                        <m:r>
                          <a:rPr lang="en-US" altLang="zh-TW" sz="2400" b="1" i="1">
                            <a:latin typeface="Cambria Math"/>
                            <a:cs typeface="Times New Roman" pitchFamily="18" charset="0"/>
                          </a:rPr>
                          <m:t>,⋯, </m:t>
                        </m:r>
                        <m:r>
                          <a:rPr lang="en-US" altLang="zh-TW" sz="2400" b="1" i="1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𝑴</m:t>
                        </m:r>
                      </m:e>
                    </m:d>
                  </m:oMath>
                </a14:m>
                <a:endParaRPr lang="en-US" sz="24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514350" indent="-514350">
                  <a:buAutoNum type="arabicPeriod"/>
                </a:pPr>
                <a:r>
                  <a:rPr lang="en-US" sz="2200" dirty="0" smtClean="0">
                    <a:latin typeface="Times New Roman" pitchFamily="18" charset="0"/>
                    <a:cs typeface="Times New Roman" pitchFamily="18" charset="0"/>
                  </a:rPr>
                  <a:t>Initialize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20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200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200" i="1"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200" i="1">
                                <a:latin typeface="Cambria Math"/>
                                <a:ea typeface="Cambria Math"/>
                              </a:rPr>
                              <m:t>(0)</m:t>
                            </m:r>
                          </m:sup>
                        </m:sSubSup>
                        <m:r>
                          <a:rPr lang="en-US" altLang="zh-TW" sz="2200" b="0" i="1" smtClean="0">
                            <a:latin typeface="Cambria Math"/>
                            <a:cs typeface="Times New Roman" pitchFamily="18" charset="0"/>
                          </a:rPr>
                          <m:t>:</m:t>
                        </m:r>
                        <m:r>
                          <a:rPr lang="en-US" altLang="zh-TW" sz="2200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altLang="zh-TW" sz="2200" b="0" i="1" smtClean="0">
                            <a:latin typeface="Cambria Math"/>
                            <a:cs typeface="Times New Roman" pitchFamily="18" charset="0"/>
                          </a:rPr>
                          <m:t>=1,⋯, </m:t>
                        </m:r>
                        <m:r>
                          <a:rPr lang="en-US" altLang="zh-TW" sz="2200" b="0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𝑀</m:t>
                        </m:r>
                      </m:e>
                    </m:d>
                  </m:oMath>
                </a14:m>
                <a:endParaRPr lang="en-US" altLang="zh-TW" sz="22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514350" indent="-514350">
                  <a:buAutoNum type="arabicPeriod"/>
                </a:pPr>
                <a:r>
                  <a:rPr lang="en-US" sz="2200" dirty="0" smtClean="0">
                    <a:latin typeface="Times New Roman" pitchFamily="18" charset="0"/>
                    <a:cs typeface="Times New Roman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𝜏</m:t>
                    </m:r>
                    <m:r>
                      <a:rPr lang="en-US" sz="2200" b="0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=</m:t>
                    </m:r>
                  </m:oMath>
                </a14:m>
                <a:r>
                  <a:rPr lang="en-US" sz="22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/>
                        <a:cs typeface="Times New Roman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en-US" altLang="zh-TW" sz="2200">
                        <a:latin typeface="Times New Roman" pitchFamily="18" charset="0"/>
                        <a:ea typeface="Cambria Math"/>
                        <a:cs typeface="Times New Roman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zh-TW" sz="2200" b="0" i="0" smtClean="0">
                        <a:latin typeface="Times New Roman" pitchFamily="18" charset="0"/>
                        <a:ea typeface="Cambria Math"/>
                        <a:cs typeface="Times New Roman" pitchFamily="18" charset="0"/>
                      </a:rPr>
                      <m:t> </m:t>
                    </m:r>
                    <m:r>
                      <a:rPr lang="en-US" altLang="zh-TW" sz="2200" i="1">
                        <a:latin typeface="Cambria Math"/>
                        <a:ea typeface="Cambria Math"/>
                        <a:cs typeface="Times New Roman" pitchFamily="18" charset="0"/>
                      </a:rPr>
                      <m:t>⋯</m:t>
                    </m:r>
                    <m:r>
                      <a:rPr lang="en-US" altLang="zh-TW" sz="2200" b="0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 sz="2200">
                        <a:latin typeface="Times New Roman" pitchFamily="18" charset="0"/>
                        <a:ea typeface="Cambria Math"/>
                        <a:cs typeface="Times New Roman" pitchFamily="18" charset="0"/>
                      </a:rPr>
                      <m:t>,</m:t>
                    </m:r>
                    <m:r>
                      <a:rPr lang="en-US" altLang="zh-TW" sz="2200" i="1">
                        <a:latin typeface="Cambria Math"/>
                        <a:ea typeface="Cambria Math"/>
                        <a:cs typeface="Times New Roman" pitchFamily="18" charset="0"/>
                      </a:rPr>
                      <m:t> </m:t>
                    </m:r>
                    <m:r>
                      <a:rPr lang="en-US" altLang="zh-TW" sz="2200" b="0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 </m:t>
                    </m:r>
                    <m:r>
                      <a:rPr lang="en-US" altLang="zh-TW" sz="2200" b="0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𝑇</m:t>
                    </m:r>
                    <m:r>
                      <a:rPr lang="en-US" altLang="zh-TW" sz="2200" b="0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 :</m:t>
                    </m:r>
                  </m:oMath>
                </a14:m>
                <a:endParaRPr lang="en-US" altLang="zh-TW" sz="2200" b="0" dirty="0" smtClean="0">
                  <a:latin typeface="Times New Roman" pitchFamily="18" charset="0"/>
                  <a:ea typeface="Cambria Math"/>
                  <a:cs typeface="Times New Roman" pitchFamily="18" charset="0"/>
                </a:endParaRPr>
              </a:p>
              <a:p>
                <a:pPr marL="900000" indent="-357188">
                  <a:buFont typeface="Times New Roman" pitchFamily="18" charset="0"/>
                  <a:buChar char="–"/>
                </a:pPr>
                <a:r>
                  <a:rPr lang="en-US" sz="2200" dirty="0" smtClean="0">
                    <a:latin typeface="Times New Roman" pitchFamily="18" charset="0"/>
                    <a:cs typeface="Times New Roman" pitchFamily="18" charset="0"/>
                  </a:rPr>
                  <a:t>Sample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200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altLang="zh-TW" sz="2200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zh-TW" altLang="en-US" sz="2200" b="0" i="1" smtClean="0">
                            <a:latin typeface="Cambria Math"/>
                            <a:ea typeface="Cambria Math"/>
                          </a:rPr>
                          <m:t>𝜏</m:t>
                        </m:r>
                        <m:r>
                          <a:rPr lang="en-US" altLang="zh-TW" sz="2200" b="0" i="1" smtClean="0">
                            <a:latin typeface="Cambria Math"/>
                            <a:ea typeface="Cambria Math"/>
                          </a:rPr>
                          <m:t>+1)</m:t>
                        </m:r>
                      </m:sup>
                    </m:sSubSup>
                  </m:oMath>
                </a14:m>
                <a:r>
                  <a:rPr lang="en-US" sz="2200" dirty="0" smtClean="0">
                    <a:latin typeface="Times New Roman" pitchFamily="18" charset="0"/>
                    <a:cs typeface="Times New Roman" pitchFamily="18" charset="0"/>
                  </a:rPr>
                  <a:t>~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/>
                        <a:cs typeface="Times New Roman" pitchFamily="18" charset="0"/>
                      </a:rPr>
                      <m:t>𝑝</m:t>
                    </m:r>
                    <m:d>
                      <m:dPr>
                        <m:ctrlPr>
                          <a:rPr lang="en-US" altLang="zh-TW" sz="2200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2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 i="1">
                                <a:latin typeface="Cambria Math"/>
                                <a:cs typeface="Times New Roman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latin typeface="Cambria Math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altLang="zh-TW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200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200" i="1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zh-TW" altLang="en-US" sz="2200" i="1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  <m:r>
                              <a:rPr lang="en-US" altLang="zh-TW" sz="2200" i="1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altLang="zh-TW" sz="2200" b="0" i="0" smtClean="0">
                            <a:latin typeface="Times New Roman" pitchFamily="18" charset="0"/>
                            <a:ea typeface="Cambria Math"/>
                            <a:cs typeface="Times New Roman" pitchFamily="18" charset="0"/>
                          </a:rPr>
                          <m:t>,</m:t>
                        </m:r>
                        <m:r>
                          <a:rPr lang="en-US" altLang="zh-TW" sz="2200" b="0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   </m:t>
                        </m:r>
                        <m:sSubSup>
                          <m:sSubSupPr>
                            <m:ctrlPr>
                              <a:rPr lang="en-US" altLang="zh-TW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200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latin typeface="Cambria Math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TW" sz="2200" i="1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zh-TW" altLang="en-US" sz="2200" i="1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  <m:r>
                              <a:rPr lang="en-US" altLang="zh-TW" sz="2200" i="1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altLang="zh-TW" sz="2200">
                            <a:latin typeface="Times New Roman" pitchFamily="18" charset="0"/>
                            <a:ea typeface="Cambria Math"/>
                            <a:cs typeface="Times New Roman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zh-TW" sz="2200" b="0" i="0" smtClean="0">
                            <a:latin typeface="Times New Roman" pitchFamily="18" charset="0"/>
                            <a:ea typeface="Cambria Math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zh-TW" sz="2200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⋯</m:t>
                        </m:r>
                        <m:r>
                          <m:rPr>
                            <m:nor/>
                          </m:rPr>
                          <a:rPr lang="en-US" altLang="zh-TW" sz="2200" b="0" i="0" smtClean="0">
                            <a:latin typeface="Times New Roman" pitchFamily="18" charset="0"/>
                            <a:ea typeface="Cambria Math"/>
                            <a:cs typeface="Times New Roman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TW" sz="2200">
                            <a:latin typeface="Times New Roman" pitchFamily="18" charset="0"/>
                            <a:ea typeface="Cambria Math"/>
                            <a:cs typeface="Times New Roman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TW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200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latin typeface="Cambria Math"/>
                              </a:rPr>
                              <m:t>𝑀</m:t>
                            </m:r>
                          </m:sub>
                          <m:sup>
                            <m:r>
                              <a:rPr lang="en-US" altLang="zh-TW" sz="2200" i="1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zh-TW" altLang="en-US" sz="2200" i="1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  <m:r>
                              <a:rPr lang="en-US" altLang="zh-TW" sz="2200" i="1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sup>
                        </m:sSubSup>
                      </m:e>
                    </m:d>
                  </m:oMath>
                </a14:m>
                <a:endParaRPr lang="en-US" sz="22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542812" indent="0">
                  <a:buNone/>
                </a:pPr>
                <a:r>
                  <a:rPr lang="en-US" sz="2200" dirty="0" smtClean="0">
                    <a:latin typeface="Times New Roman" pitchFamily="18" charset="0"/>
                    <a:cs typeface="Times New Roman" pitchFamily="18" charset="0"/>
                  </a:rPr>
                  <a:t>Take a sample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TW" sz="2200" i="1">
                            <a:latin typeface="Cambria Math"/>
                            <a:cs typeface="Times New Roman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 smtClean="0">
                    <a:latin typeface="Times New Roman" pitchFamily="18" charset="0"/>
                    <a:cs typeface="Times New Roman" pitchFamily="18" charset="0"/>
                  </a:rPr>
                  <a:t> base on the distribution </a:t>
                </a:r>
                <a14:m>
                  <m:oMath xmlns:m="http://schemas.openxmlformats.org/officeDocument/2006/math">
                    <m:r>
                      <a:rPr lang="en-US" altLang="zh-TW" sz="2200" i="1" dirty="0">
                        <a:latin typeface="Cambria Math"/>
                        <a:cs typeface="Times New Roman" pitchFamily="18" charset="0"/>
                      </a:rPr>
                      <m:t>𝑝</m:t>
                    </m:r>
                    <m:d>
                      <m:dPr>
                        <m:ctrlPr>
                          <a:rPr lang="en-US" altLang="zh-TW" sz="22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2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 i="1">
                                <a:latin typeface="Cambria Math"/>
                                <a:cs typeface="Times New Roman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200" i="1">
                                <a:latin typeface="Cambria Math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altLang="zh-TW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200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200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200" i="1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zh-TW" altLang="en-US" sz="2200" i="1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  <m:r>
                              <a:rPr lang="en-US" altLang="zh-TW" sz="2200" i="1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altLang="zh-TW" sz="2200">
                            <a:latin typeface="Times New Roman" pitchFamily="18" charset="0"/>
                            <a:ea typeface="Cambria Math"/>
                            <a:cs typeface="Times New Roman" pitchFamily="18" charset="0"/>
                          </a:rPr>
                          <m:t>,</m:t>
                        </m:r>
                        <m:r>
                          <a:rPr lang="en-US" altLang="zh-TW" sz="2200" i="1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   </m:t>
                        </m:r>
                        <m:sSubSup>
                          <m:sSubSupPr>
                            <m:ctrlPr>
                              <a:rPr lang="en-US" altLang="zh-TW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200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200" i="1">
                                <a:latin typeface="Cambria Math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TW" sz="2200" i="1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zh-TW" altLang="en-US" sz="2200" i="1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  <m:r>
                              <a:rPr lang="en-US" altLang="zh-TW" sz="2200" i="1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altLang="zh-TW" sz="2200">
                            <a:latin typeface="Times New Roman" pitchFamily="18" charset="0"/>
                            <a:ea typeface="Cambria Math"/>
                            <a:cs typeface="Times New Roman" pitchFamily="18" charset="0"/>
                          </a:rPr>
                          <m:t>, </m:t>
                        </m:r>
                        <m:r>
                          <a:rPr lang="en-US" altLang="zh-TW" sz="2200" i="1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⋯</m:t>
                        </m:r>
                        <m:r>
                          <m:rPr>
                            <m:nor/>
                          </m:rPr>
                          <a:rPr lang="en-US" altLang="zh-TW" sz="2200">
                            <a:latin typeface="Times New Roman" pitchFamily="18" charset="0"/>
                            <a:ea typeface="Cambria Math"/>
                            <a:cs typeface="Times New Roman" pitchFamily="18" charset="0"/>
                          </a:rPr>
                          <m:t> ,</m:t>
                        </m:r>
                        <m:sSubSup>
                          <m:sSubSupPr>
                            <m:ctrlPr>
                              <a:rPr lang="en-US" altLang="zh-TW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200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200" i="1">
                                <a:latin typeface="Cambria Math"/>
                              </a:rPr>
                              <m:t>𝑀</m:t>
                            </m:r>
                          </m:sub>
                          <m:sup>
                            <m:r>
                              <a:rPr lang="en-US" altLang="zh-TW" sz="2200" i="1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zh-TW" altLang="en-US" sz="2200" i="1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  <m:r>
                              <a:rPr lang="en-US" altLang="zh-TW" sz="2200" i="1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sup>
                        </m:sSubSup>
                      </m:e>
                    </m:d>
                  </m:oMath>
                </a14:m>
                <a:endParaRPr lang="en-US" sz="22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885712">
                  <a:buFont typeface="Times New Roman" pitchFamily="18" charset="0"/>
                  <a:buChar char="–"/>
                </a:pPr>
                <a:r>
                  <a:rPr lang="en-US" altLang="zh-TW" sz="2200" dirty="0">
                    <a:latin typeface="Times New Roman" pitchFamily="18" charset="0"/>
                    <a:cs typeface="Times New Roman" pitchFamily="18" charset="0"/>
                  </a:rPr>
                  <a:t>Sample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200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altLang="zh-TW" sz="2200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zh-TW" altLang="en-US" sz="2200" i="1">
                            <a:latin typeface="Cambria Math"/>
                            <a:ea typeface="Cambria Math"/>
                          </a:rPr>
                          <m:t>𝜏</m:t>
                        </m:r>
                        <m:r>
                          <a:rPr lang="en-US" altLang="zh-TW" sz="2200" i="1">
                            <a:latin typeface="Cambria Math"/>
                            <a:ea typeface="Cambria Math"/>
                          </a:rPr>
                          <m:t>+1)</m:t>
                        </m:r>
                      </m:sup>
                    </m:sSubSup>
                  </m:oMath>
                </a14:m>
                <a:r>
                  <a:rPr lang="en-US" altLang="zh-TW" sz="2200" dirty="0">
                    <a:latin typeface="Times New Roman" pitchFamily="18" charset="0"/>
                    <a:cs typeface="Times New Roman" pitchFamily="18" charset="0"/>
                  </a:rPr>
                  <a:t>~</a:t>
                </a:r>
                <a14:m>
                  <m:oMath xmlns:m="http://schemas.openxmlformats.org/officeDocument/2006/math">
                    <m:r>
                      <a:rPr lang="en-US" altLang="zh-TW" sz="2200" i="1" dirty="0">
                        <a:latin typeface="Cambria Math"/>
                        <a:cs typeface="Times New Roman" pitchFamily="18" charset="0"/>
                      </a:rPr>
                      <m:t>𝑝</m:t>
                    </m:r>
                    <m:d>
                      <m:dPr>
                        <m:ctrlPr>
                          <a:rPr lang="en-US" altLang="zh-TW" sz="22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2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 i="1">
                                <a:latin typeface="Cambria Math"/>
                                <a:cs typeface="Times New Roman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altLang="zh-TW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200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200" i="1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zh-TW" altLang="en-US" sz="2200" i="1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  <m:r>
                              <a:rPr lang="en-US" altLang="zh-TW" sz="2200" b="0" i="1" smtClean="0">
                                <a:latin typeface="Cambria Math"/>
                                <a:ea typeface="Cambria Math"/>
                              </a:rPr>
                              <m:t>+1</m:t>
                            </m:r>
                            <m:r>
                              <a:rPr lang="en-US" altLang="zh-TW" sz="2200" i="1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altLang="zh-TW" sz="2200">
                            <a:latin typeface="Times New Roman" pitchFamily="18" charset="0"/>
                            <a:ea typeface="Cambria Math"/>
                            <a:cs typeface="Times New Roman" pitchFamily="18" charset="0"/>
                          </a:rPr>
                          <m:t>,</m:t>
                        </m:r>
                        <m:r>
                          <a:rPr lang="en-US" altLang="zh-TW" sz="2200" i="1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   </m:t>
                        </m:r>
                        <m:sSubSup>
                          <m:sSubSupPr>
                            <m:ctrlPr>
                              <a:rPr lang="en-US" altLang="zh-TW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200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200" i="1">
                                <a:latin typeface="Cambria Math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TW" sz="2200" i="1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zh-TW" altLang="en-US" sz="2200" i="1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  <m:r>
                              <a:rPr lang="en-US" altLang="zh-TW" sz="2200" i="1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altLang="zh-TW" sz="2200">
                            <a:latin typeface="Times New Roman" pitchFamily="18" charset="0"/>
                            <a:ea typeface="Cambria Math"/>
                            <a:cs typeface="Times New Roman" pitchFamily="18" charset="0"/>
                          </a:rPr>
                          <m:t>, </m:t>
                        </m:r>
                        <m:r>
                          <a:rPr lang="en-US" altLang="zh-TW" sz="2200" i="1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⋯</m:t>
                        </m:r>
                        <m:r>
                          <m:rPr>
                            <m:nor/>
                          </m:rPr>
                          <a:rPr lang="en-US" altLang="zh-TW" sz="2200">
                            <a:latin typeface="Times New Roman" pitchFamily="18" charset="0"/>
                            <a:ea typeface="Cambria Math"/>
                            <a:cs typeface="Times New Roman" pitchFamily="18" charset="0"/>
                          </a:rPr>
                          <m:t> ,</m:t>
                        </m:r>
                        <m:sSubSup>
                          <m:sSubSupPr>
                            <m:ctrlPr>
                              <a:rPr lang="en-US" altLang="zh-TW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200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200" i="1">
                                <a:latin typeface="Cambria Math"/>
                              </a:rPr>
                              <m:t>𝑀</m:t>
                            </m:r>
                          </m:sub>
                          <m:sup>
                            <m:r>
                              <a:rPr lang="en-US" altLang="zh-TW" sz="2200" i="1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zh-TW" altLang="en-US" sz="2200" i="1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  <m:r>
                              <a:rPr lang="en-US" altLang="zh-TW" sz="2200" i="1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sup>
                        </m:sSubSup>
                      </m:e>
                    </m:d>
                  </m:oMath>
                </a14:m>
                <a:endParaRPr lang="en-US" sz="22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542812" indent="0">
                  <a:buNone/>
                </a:pPr>
                <a:r>
                  <a:rPr lang="en-US" sz="22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200" dirty="0" smtClean="0">
                    <a:latin typeface="Times New Roman" pitchFamily="18" charset="0"/>
                    <a:cs typeface="Times New Roman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⋮</m:t>
                    </m:r>
                  </m:oMath>
                </a14:m>
                <a:endParaRPr lang="en-US" sz="22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885712">
                  <a:buFont typeface="Times New Roman" pitchFamily="18" charset="0"/>
                  <a:buChar char="–"/>
                </a:pPr>
                <a:r>
                  <a:rPr lang="en-US" altLang="zh-TW" sz="2200" dirty="0">
                    <a:latin typeface="Times New Roman" pitchFamily="18" charset="0"/>
                    <a:cs typeface="Times New Roman" pitchFamily="18" charset="0"/>
                  </a:rPr>
                  <a:t>Sample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2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SupPr>
                      <m:e>
                        <m:r>
                          <a:rPr lang="en-US" altLang="zh-TW" sz="2200">
                            <a:latin typeface="Cambria Math"/>
                            <a:cs typeface="Times New Roman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/>
                            <a:cs typeface="Times New Roman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TW" sz="2200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lang="zh-TW" altLang="en-US" sz="2200">
                            <a:latin typeface="Cambria Math"/>
                            <a:cs typeface="Times New Roman" pitchFamily="18" charset="0"/>
                          </a:rPr>
                          <m:t>𝜏</m:t>
                        </m:r>
                        <m:r>
                          <a:rPr lang="en-US" altLang="zh-TW" sz="2200">
                            <a:latin typeface="Cambria Math"/>
                            <a:cs typeface="Times New Roman" pitchFamily="18" charset="0"/>
                          </a:rPr>
                          <m:t>+1)</m:t>
                        </m:r>
                      </m:sup>
                    </m:sSubSup>
                  </m:oMath>
                </a14:m>
                <a:r>
                  <a:rPr lang="en-US" altLang="zh-TW" sz="2200" dirty="0">
                    <a:latin typeface="Times New Roman" pitchFamily="18" charset="0"/>
                    <a:cs typeface="Times New Roman" pitchFamily="18" charset="0"/>
                  </a:rPr>
                  <a:t>~</a:t>
                </a:r>
                <a14:m>
                  <m:oMath xmlns:m="http://schemas.openxmlformats.org/officeDocument/2006/math">
                    <m:r>
                      <a:rPr lang="en-US" altLang="zh-TW" sz="2200" dirty="0">
                        <a:latin typeface="Cambria Math"/>
                        <a:cs typeface="Times New Roman" pitchFamily="18" charset="0"/>
                      </a:rPr>
                      <m:t>𝑝</m:t>
                    </m:r>
                    <m:d>
                      <m:dPr>
                        <m:ctrlPr>
                          <a:rPr lang="en-US" altLang="zh-TW" sz="22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2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>
                                <a:latin typeface="Cambria Math"/>
                                <a:cs typeface="Times New Roman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latin typeface="Cambria Math"/>
                                <a:cs typeface="Times New Roman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altLang="zh-TW" sz="22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200">
                                <a:latin typeface="Cambria Math"/>
                                <a:cs typeface="Times New Roman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200">
                                <a:latin typeface="Cambria Math"/>
                                <a:cs typeface="Times New Roman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200">
                                <a:latin typeface="Cambria Math"/>
                                <a:cs typeface="Times New Roman" pitchFamily="18" charset="0"/>
                              </a:rPr>
                              <m:t>(</m:t>
                            </m:r>
                            <m:r>
                              <a:rPr lang="zh-TW" altLang="en-US" sz="2200">
                                <a:latin typeface="Cambria Math"/>
                                <a:cs typeface="Times New Roman" pitchFamily="18" charset="0"/>
                              </a:rPr>
                              <m:t>𝜏</m:t>
                            </m:r>
                            <m:r>
                              <a:rPr lang="en-US" altLang="zh-TW" sz="2200">
                                <a:latin typeface="Cambria Math"/>
                                <a:cs typeface="Times New Roman" pitchFamily="18" charset="0"/>
                              </a:rPr>
                              <m:t>+1)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altLang="zh-TW" sz="2200">
                            <a:latin typeface="Times New Roman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zh-TW" sz="2200" b="0" i="0" smtClean="0">
                            <a:latin typeface="Times New Roman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zh-TW" sz="2200">
                            <a:latin typeface="Cambria Math"/>
                            <a:cs typeface="Times New Roman" pitchFamily="18" charset="0"/>
                          </a:rPr>
                          <m:t>⋯</m:t>
                        </m:r>
                        <m:r>
                          <m:rPr>
                            <m:nor/>
                          </m:rPr>
                          <a:rPr lang="en-US" altLang="zh-TW" sz="2200">
                            <a:latin typeface="Times New Roman" pitchFamily="18" charset="0"/>
                            <a:cs typeface="Times New Roman" pitchFamily="18" charset="0"/>
                          </a:rPr>
                          <m:t> ,</m:t>
                        </m:r>
                        <m:r>
                          <m:rPr>
                            <m:nor/>
                          </m:rPr>
                          <a:rPr lang="en-US" altLang="zh-TW" sz="2200" b="0" i="0" smtClean="0">
                            <a:latin typeface="Times New Roman" pitchFamily="18" charset="0"/>
                            <a:cs typeface="Times New Roman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altLang="zh-TW" sz="22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200">
                                <a:latin typeface="Cambria Math"/>
                                <a:cs typeface="Times New Roman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200" i="1">
                                <a:latin typeface="Cambria Math"/>
                                <a:cs typeface="Times New Roman" pitchFamily="18" charset="0"/>
                              </a:rPr>
                              <m:t>𝑗</m:t>
                            </m:r>
                            <m:r>
                              <a:rPr lang="en-US" altLang="zh-TW" sz="2200" b="0" i="1" smtClean="0">
                                <a:latin typeface="Cambria Math"/>
                                <a:cs typeface="Times New Roman" pitchFamily="18" charset="0"/>
                              </a:rPr>
                              <m:t>−1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TW" sz="2200" i="1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TW" altLang="en-US" sz="2200">
                                    <a:latin typeface="Cambria Math"/>
                                    <a:cs typeface="Times New Roman" pitchFamily="18" charset="0"/>
                                  </a:rPr>
                                  <m:t>𝜏</m:t>
                                </m:r>
                                <m:r>
                                  <a:rPr lang="en-US" altLang="zh-TW" sz="2200">
                                    <a:latin typeface="Cambria Math"/>
                                    <a:cs typeface="Times New Roman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bSup>
                        <m:r>
                          <m:rPr>
                            <m:nor/>
                          </m:rPr>
                          <a:rPr lang="en-US" altLang="zh-TW" sz="2200" b="0" i="0" smtClean="0">
                            <a:latin typeface="Times New Roman" pitchFamily="18" charset="0"/>
                            <a:cs typeface="Times New Roman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zh-TW" sz="22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200">
                                <a:latin typeface="Cambria Math"/>
                                <a:cs typeface="Times New Roman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200" i="1">
                                <a:latin typeface="Cambria Math"/>
                                <a:cs typeface="Times New Roman" pitchFamily="18" charset="0"/>
                              </a:rPr>
                              <m:t>𝑗</m:t>
                            </m:r>
                            <m:r>
                              <a:rPr lang="en-US" altLang="zh-TW" sz="2200" b="0" i="1" smtClean="0">
                                <a:latin typeface="Cambria Math"/>
                                <a:cs typeface="Times New Roman" pitchFamily="18" charset="0"/>
                              </a:rPr>
                              <m:t>+</m:t>
                            </m:r>
                            <m:r>
                              <a:rPr lang="en-US" altLang="zh-TW" sz="2200" b="0" i="0" smtClean="0">
                                <a:latin typeface="Cambria Math"/>
                                <a:cs typeface="Times New Roman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200">
                                <a:latin typeface="Cambria Math"/>
                                <a:cs typeface="Times New Roman" pitchFamily="18" charset="0"/>
                              </a:rPr>
                              <m:t>(</m:t>
                            </m:r>
                            <m:r>
                              <a:rPr lang="zh-TW" altLang="en-US" sz="2200">
                                <a:latin typeface="Cambria Math"/>
                                <a:cs typeface="Times New Roman" pitchFamily="18" charset="0"/>
                              </a:rPr>
                              <m:t>𝜏</m:t>
                            </m:r>
                            <m:r>
                              <a:rPr lang="en-US" altLang="zh-TW" sz="2200">
                                <a:latin typeface="Cambria Math"/>
                                <a:cs typeface="Times New Roman" pitchFamily="18" charset="0"/>
                              </a:rPr>
                              <m:t>)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altLang="zh-TW" sz="2200">
                            <a:latin typeface="Times New Roman" pitchFamily="18" charset="0"/>
                            <a:cs typeface="Times New Roman" pitchFamily="18" charset="0"/>
                          </a:rPr>
                          <m:t>, </m:t>
                        </m:r>
                        <m:r>
                          <a:rPr lang="en-US" altLang="zh-TW" sz="2200">
                            <a:latin typeface="Cambria Math"/>
                            <a:cs typeface="Times New Roman" pitchFamily="18" charset="0"/>
                          </a:rPr>
                          <m:t>⋯</m:t>
                        </m:r>
                        <m:r>
                          <m:rPr>
                            <m:nor/>
                          </m:rPr>
                          <a:rPr lang="en-US" altLang="zh-TW" sz="2200">
                            <a:latin typeface="Times New Roman" pitchFamily="18" charset="0"/>
                            <a:cs typeface="Times New Roman" pitchFamily="18" charset="0"/>
                          </a:rPr>
                          <m:t> ,</m:t>
                        </m:r>
                        <m:sSubSup>
                          <m:sSubSupPr>
                            <m:ctrlPr>
                              <a:rPr lang="en-US" altLang="zh-TW" sz="22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200">
                                <a:latin typeface="Cambria Math"/>
                                <a:cs typeface="Times New Roman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200">
                                <a:latin typeface="Cambria Math"/>
                                <a:cs typeface="Times New Roman" pitchFamily="18" charset="0"/>
                              </a:rPr>
                              <m:t>𝑀</m:t>
                            </m:r>
                          </m:sub>
                          <m:sup>
                            <m:r>
                              <a:rPr lang="en-US" altLang="zh-TW" sz="2200">
                                <a:latin typeface="Cambria Math"/>
                                <a:cs typeface="Times New Roman" pitchFamily="18" charset="0"/>
                              </a:rPr>
                              <m:t>(</m:t>
                            </m:r>
                            <m:r>
                              <a:rPr lang="zh-TW" altLang="en-US" sz="2200">
                                <a:latin typeface="Cambria Math"/>
                                <a:cs typeface="Times New Roman" pitchFamily="18" charset="0"/>
                              </a:rPr>
                              <m:t>𝜏</m:t>
                            </m:r>
                            <m:r>
                              <a:rPr lang="en-US" altLang="zh-TW" sz="2200">
                                <a:latin typeface="Cambria Math"/>
                                <a:cs typeface="Times New Roman" pitchFamily="18" charset="0"/>
                              </a:rPr>
                              <m:t>)</m:t>
                            </m:r>
                          </m:sup>
                        </m:sSubSup>
                      </m:e>
                    </m:d>
                  </m:oMath>
                </a14:m>
                <a:endParaRPr lang="en-US" altLang="zh-TW" sz="22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542812" indent="0">
                  <a:buNone/>
                </a:pPr>
                <a:r>
                  <a:rPr lang="en-US" altLang="zh-TW" sz="2200" dirty="0" smtClean="0">
                    <a:ea typeface="Cambria Math"/>
                    <a:cs typeface="Times New Roman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TW" sz="2200" b="0" i="0" smtClean="0">
                        <a:latin typeface="Cambria Math"/>
                        <a:ea typeface="Cambria Math"/>
                        <a:cs typeface="Times New Roman" pitchFamily="18" charset="0"/>
                      </a:rPr>
                      <m:t> </m:t>
                    </m:r>
                    <m:r>
                      <a:rPr lang="en-US" altLang="zh-TW" sz="2200" i="1">
                        <a:latin typeface="Cambria Math"/>
                        <a:ea typeface="Cambria Math"/>
                        <a:cs typeface="Times New Roman" pitchFamily="18" charset="0"/>
                      </a:rPr>
                      <m:t>⋮</m:t>
                    </m:r>
                  </m:oMath>
                </a14:m>
                <a:endParaRPr lang="en-US" altLang="zh-TW" sz="2200" dirty="0" smtClean="0">
                  <a:ea typeface="Cambria Math"/>
                  <a:cs typeface="Times New Roman" pitchFamily="18" charset="0"/>
                </a:endParaRPr>
              </a:p>
              <a:p>
                <a:pPr marL="885712">
                  <a:buFont typeface="Times New Roman" pitchFamily="18" charset="0"/>
                  <a:buChar char="–"/>
                </a:pPr>
                <a:r>
                  <a:rPr lang="en-US" altLang="zh-TW" sz="2200" dirty="0">
                    <a:latin typeface="Times New Roman" pitchFamily="18" charset="0"/>
                    <a:cs typeface="Times New Roman" pitchFamily="18" charset="0"/>
                  </a:rPr>
                  <a:t>Sample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2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SupPr>
                      <m:e>
                        <m:r>
                          <a:rPr lang="en-US" altLang="zh-TW" sz="2200">
                            <a:latin typeface="Cambria Math"/>
                            <a:cs typeface="Times New Roman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/>
                            <a:cs typeface="Times New Roman" pitchFamily="18" charset="0"/>
                          </a:rPr>
                          <m:t>𝑀</m:t>
                        </m:r>
                      </m:sub>
                      <m:sup>
                        <m:r>
                          <a:rPr lang="en-US" altLang="zh-TW" sz="2200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lang="zh-TW" altLang="en-US" sz="2200">
                            <a:latin typeface="Cambria Math"/>
                            <a:cs typeface="Times New Roman" pitchFamily="18" charset="0"/>
                          </a:rPr>
                          <m:t>𝜏</m:t>
                        </m:r>
                        <m:r>
                          <a:rPr lang="en-US" altLang="zh-TW" sz="2200">
                            <a:latin typeface="Cambria Math"/>
                            <a:cs typeface="Times New Roman" pitchFamily="18" charset="0"/>
                          </a:rPr>
                          <m:t>+1)</m:t>
                        </m:r>
                      </m:sup>
                    </m:sSubSup>
                  </m:oMath>
                </a14:m>
                <a:r>
                  <a:rPr lang="en-US" altLang="zh-TW" sz="2200" dirty="0">
                    <a:latin typeface="Times New Roman" pitchFamily="18" charset="0"/>
                    <a:cs typeface="Times New Roman" pitchFamily="18" charset="0"/>
                  </a:rPr>
                  <a:t>~</a:t>
                </a:r>
                <a14:m>
                  <m:oMath xmlns:m="http://schemas.openxmlformats.org/officeDocument/2006/math">
                    <m:r>
                      <a:rPr lang="en-US" altLang="zh-TW" sz="2200" dirty="0">
                        <a:latin typeface="Cambria Math"/>
                        <a:cs typeface="Times New Roman" pitchFamily="18" charset="0"/>
                      </a:rPr>
                      <m:t>𝑝</m:t>
                    </m:r>
                    <m:d>
                      <m:dPr>
                        <m:ctrlPr>
                          <a:rPr lang="en-US" altLang="zh-TW" sz="22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2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>
                                <a:latin typeface="Cambria Math"/>
                                <a:cs typeface="Times New Roman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latin typeface="Cambria Math"/>
                                <a:cs typeface="Times New Roman" pitchFamily="18" charset="0"/>
                              </a:rPr>
                              <m:t>𝑀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altLang="zh-TW" sz="22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200">
                                <a:latin typeface="Cambria Math"/>
                                <a:cs typeface="Times New Roman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200">
                                <a:latin typeface="Cambria Math"/>
                                <a:cs typeface="Times New Roman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200">
                                <a:latin typeface="Cambria Math"/>
                                <a:cs typeface="Times New Roman" pitchFamily="18" charset="0"/>
                              </a:rPr>
                              <m:t>(</m:t>
                            </m:r>
                            <m:r>
                              <a:rPr lang="zh-TW" altLang="en-US" sz="2200">
                                <a:latin typeface="Cambria Math"/>
                                <a:cs typeface="Times New Roman" pitchFamily="18" charset="0"/>
                              </a:rPr>
                              <m:t>𝜏</m:t>
                            </m:r>
                            <m:r>
                              <a:rPr lang="en-US" altLang="zh-TW" sz="2200">
                                <a:latin typeface="Cambria Math"/>
                                <a:cs typeface="Times New Roman" pitchFamily="18" charset="0"/>
                              </a:rPr>
                              <m:t>+1)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altLang="zh-TW" sz="2200">
                            <a:latin typeface="Times New Roman" pitchFamily="18" charset="0"/>
                            <a:cs typeface="Times New Roman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zh-TW" sz="22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200">
                                <a:latin typeface="Cambria Math"/>
                                <a:cs typeface="Times New Roman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TW" sz="2200" i="1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TW" altLang="en-US" sz="2200">
                                    <a:latin typeface="Cambria Math"/>
                                    <a:cs typeface="Times New Roman" pitchFamily="18" charset="0"/>
                                  </a:rPr>
                                  <m:t>𝜏</m:t>
                                </m:r>
                                <m:r>
                                  <a:rPr lang="en-US" altLang="zh-TW" sz="2200">
                                    <a:latin typeface="Cambria Math"/>
                                    <a:cs typeface="Times New Roman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bSup>
                        <m:r>
                          <m:rPr>
                            <m:nor/>
                          </m:rPr>
                          <a:rPr lang="en-US" altLang="zh-TW" sz="2200">
                            <a:latin typeface="Times New Roman" pitchFamily="18" charset="0"/>
                            <a:cs typeface="Times New Roman" pitchFamily="18" charset="0"/>
                          </a:rPr>
                          <m:t>, </m:t>
                        </m:r>
                        <m:r>
                          <a:rPr lang="en-US" altLang="zh-TW" sz="2200">
                            <a:latin typeface="Cambria Math"/>
                            <a:cs typeface="Times New Roman" pitchFamily="18" charset="0"/>
                          </a:rPr>
                          <m:t>⋯</m:t>
                        </m:r>
                        <m:r>
                          <m:rPr>
                            <m:nor/>
                          </m:rPr>
                          <a:rPr lang="en-US" altLang="zh-TW" sz="2200">
                            <a:latin typeface="Times New Roman" pitchFamily="18" charset="0"/>
                            <a:cs typeface="Times New Roman" pitchFamily="18" charset="0"/>
                          </a:rPr>
                          <m:t> ,</m:t>
                        </m:r>
                        <m:sSubSup>
                          <m:sSubSupPr>
                            <m:ctrlPr>
                              <a:rPr lang="en-US" altLang="zh-TW" sz="22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200">
                                <a:latin typeface="Cambria Math"/>
                                <a:cs typeface="Times New Roman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2200">
                                <a:latin typeface="Cambria Math"/>
                                <a:cs typeface="Times New Roman" pitchFamily="18" charset="0"/>
                              </a:rPr>
                              <m:t>𝑀</m:t>
                            </m:r>
                            <m:r>
                              <a:rPr lang="en-US" altLang="zh-TW" sz="2200" b="0" i="0" smtClean="0">
                                <a:latin typeface="Cambria Math"/>
                                <a:cs typeface="Times New Roman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altLang="zh-TW" sz="2200">
                                <a:latin typeface="Cambria Math"/>
                                <a:cs typeface="Times New Roman" pitchFamily="18" charset="0"/>
                              </a:rPr>
                              <m:t>(</m:t>
                            </m:r>
                            <m:r>
                              <a:rPr lang="zh-TW" altLang="en-US" sz="2200">
                                <a:latin typeface="Cambria Math"/>
                                <a:cs typeface="Times New Roman" pitchFamily="18" charset="0"/>
                              </a:rPr>
                              <m:t>𝜏</m:t>
                            </m:r>
                            <m:r>
                              <a:rPr lang="en-US" altLang="zh-TW" sz="2200" b="0" i="0" smtClean="0">
                                <a:latin typeface="Cambria Math"/>
                                <a:cs typeface="Times New Roman" pitchFamily="18" charset="0"/>
                              </a:rPr>
                              <m:t>+1</m:t>
                            </m:r>
                            <m:r>
                              <a:rPr lang="en-US" altLang="zh-TW" sz="2200">
                                <a:latin typeface="Cambria Math"/>
                                <a:cs typeface="Times New Roman" pitchFamily="18" charset="0"/>
                              </a:rPr>
                              <m:t>)</m:t>
                            </m:r>
                          </m:sup>
                        </m:sSubSup>
                      </m:e>
                    </m:d>
                  </m:oMath>
                </a14:m>
                <a:endParaRPr lang="en-US" altLang="zh-TW" sz="22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altLang="zh-TW" sz="2400" b="1" dirty="0">
                    <a:latin typeface="Times New Roman" pitchFamily="18" charset="0"/>
                    <a:cs typeface="Times New Roman" pitchFamily="18" charset="0"/>
                  </a:rPr>
                  <a:t>Apply </a:t>
                </a:r>
                <a:r>
                  <a:rPr lang="en-US" altLang="zh-TW" sz="2400" b="1" dirty="0" smtClean="0">
                    <a:latin typeface="Times New Roman" pitchFamily="18" charset="0"/>
                    <a:cs typeface="Times New Roman" pitchFamily="18" charset="0"/>
                  </a:rPr>
                  <a:t>Markov </a:t>
                </a:r>
                <a:r>
                  <a:rPr lang="en-US" altLang="zh-TW" sz="2400" b="1" dirty="0">
                    <a:latin typeface="Times New Roman" pitchFamily="18" charset="0"/>
                    <a:cs typeface="Times New Roman" pitchFamily="18" charset="0"/>
                  </a:rPr>
                  <a:t>Chain Monte Carlo and </a:t>
                </a:r>
                <a:r>
                  <a:rPr lang="en-US" altLang="zh-TW" sz="2400" b="1" dirty="0" smtClean="0">
                    <a:latin typeface="Times New Roman" pitchFamily="18" charset="0"/>
                    <a:cs typeface="Times New Roman" pitchFamily="18" charset="0"/>
                  </a:rPr>
                  <a:t>sample </a:t>
                </a:r>
                <a:r>
                  <a:rPr lang="en-US" altLang="zh-TW" sz="2400" b="1" dirty="0">
                    <a:latin typeface="Times New Roman" pitchFamily="18" charset="0"/>
                    <a:cs typeface="Times New Roman" pitchFamily="18" charset="0"/>
                  </a:rPr>
                  <a:t>each variable </a:t>
                </a:r>
                <a:r>
                  <a:rPr lang="en-US" altLang="zh-TW" sz="2400" b="1" dirty="0" smtClean="0">
                    <a:latin typeface="Times New Roman" pitchFamily="18" charset="0"/>
                    <a:cs typeface="Times New Roman" pitchFamily="18" charset="0"/>
                  </a:rPr>
                  <a:t>sequentially </a:t>
                </a:r>
                <a:r>
                  <a:rPr lang="en-US" altLang="zh-TW" sz="2400" b="1" dirty="0">
                    <a:latin typeface="Times New Roman" pitchFamily="18" charset="0"/>
                    <a:cs typeface="Times New Roman" pitchFamily="18" charset="0"/>
                  </a:rPr>
                  <a:t>conditioned on the other variables until the distribution </a:t>
                </a:r>
                <a:r>
                  <a:rPr lang="en-US" altLang="zh-TW" sz="2400" b="1" dirty="0" smtClean="0">
                    <a:latin typeface="Times New Roman" pitchFamily="18" charset="0"/>
                    <a:cs typeface="Times New Roman" pitchFamily="18" charset="0"/>
                  </a:rPr>
                  <a:t>converges, then estimate the parameters based on the converged distribution</a:t>
                </a:r>
                <a:endParaRPr lang="en-US" sz="2400" b="1" dirty="0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07200"/>
                <a:ext cx="9144000" cy="5704998"/>
              </a:xfrm>
              <a:blipFill rotWithShape="1">
                <a:blip r:embed="rId2"/>
                <a:stretch>
                  <a:fillRect l="-733" t="-18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0" y="766800"/>
            <a:ext cx="9144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062F47D-F1E9-4C70-8172-35677879D32A}" type="slidenum">
              <a:rPr lang="zh-TW" altLang="en-US" smtClean="0"/>
              <a:pPr>
                <a:defRPr/>
              </a:pPr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452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Gibbs Sampling applied on LDA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 rot="5400000">
            <a:off x="6112800" y="4572000"/>
            <a:ext cx="51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black"/>
                </a:solidFill>
                <a:latin typeface="Calibri"/>
                <a:ea typeface="+mn-ea"/>
              </a:rPr>
              <a:t>…</a:t>
            </a:r>
            <a:endParaRPr kumimoji="0" lang="en-US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70000" y="979200"/>
            <a:ext cx="4997363" cy="15324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>
              <a:solidFill>
                <a:prstClr val="black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021853" y="1821357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 smtClean="0">
                <a:solidFill>
                  <a:prstClr val="white"/>
                </a:solidFill>
              </a:rPr>
              <a:t>11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049463" y="1065803"/>
            <a:ext cx="697686" cy="6313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black"/>
                </a:solidFill>
              </a:rPr>
              <a:t>?</a:t>
            </a:r>
            <a:endParaRPr kumimoji="0" lang="en-US" dirty="0">
              <a:solidFill>
                <a:prstClr val="black"/>
              </a:solidFill>
            </a:endParaRPr>
          </a:p>
        </p:txBody>
      </p:sp>
      <p:cxnSp>
        <p:nvCxnSpPr>
          <p:cNvPr id="13" name="Straight Connector 12"/>
          <p:cNvCxnSpPr>
            <a:stCxn id="9" idx="4"/>
            <a:endCxn id="8" idx="0"/>
          </p:cNvCxnSpPr>
          <p:nvPr/>
        </p:nvCxnSpPr>
        <p:spPr>
          <a:xfrm>
            <a:off x="4398306" y="1697103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4920796" y="1821357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 smtClean="0">
                <a:solidFill>
                  <a:prstClr val="white"/>
                </a:solidFill>
              </a:rPr>
              <a:t>12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4948406" y="1065803"/>
            <a:ext cx="697686" cy="6313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black"/>
                </a:solidFill>
              </a:rPr>
              <a:t>?</a:t>
            </a:r>
            <a:endParaRPr kumimoji="0" lang="en-US" dirty="0">
              <a:solidFill>
                <a:prstClr val="black"/>
              </a:solidFill>
            </a:endParaRPr>
          </a:p>
        </p:txBody>
      </p:sp>
      <p:cxnSp>
        <p:nvCxnSpPr>
          <p:cNvPr id="31" name="Straight Connector 30"/>
          <p:cNvCxnSpPr>
            <a:stCxn id="30" idx="4"/>
            <a:endCxn id="29" idx="0"/>
          </p:cNvCxnSpPr>
          <p:nvPr/>
        </p:nvCxnSpPr>
        <p:spPr>
          <a:xfrm>
            <a:off x="5297249" y="1697103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5830837" y="1821357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 smtClean="0">
                <a:solidFill>
                  <a:prstClr val="white"/>
                </a:solidFill>
              </a:rPr>
              <a:t>13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5858447" y="1065803"/>
            <a:ext cx="697686" cy="6313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black"/>
                </a:solidFill>
              </a:rPr>
              <a:t>?</a:t>
            </a:r>
            <a:endParaRPr kumimoji="0" lang="en-US" dirty="0">
              <a:solidFill>
                <a:prstClr val="black"/>
              </a:solidFill>
            </a:endParaRPr>
          </a:p>
        </p:txBody>
      </p:sp>
      <p:cxnSp>
        <p:nvCxnSpPr>
          <p:cNvPr id="34" name="Straight Connector 33"/>
          <p:cNvCxnSpPr>
            <a:stCxn id="33" idx="4"/>
            <a:endCxn id="32" idx="0"/>
          </p:cNvCxnSpPr>
          <p:nvPr/>
        </p:nvCxnSpPr>
        <p:spPr>
          <a:xfrm>
            <a:off x="6207290" y="1697103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266544" y="1821357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 smtClean="0">
                <a:solidFill>
                  <a:prstClr val="white"/>
                </a:solidFill>
              </a:rPr>
              <a:t>1n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7294154" y="1065803"/>
            <a:ext cx="697686" cy="6313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black"/>
                </a:solidFill>
              </a:rPr>
              <a:t>?</a:t>
            </a:r>
            <a:endParaRPr kumimoji="0" lang="en-US" dirty="0">
              <a:solidFill>
                <a:prstClr val="black"/>
              </a:solidFill>
            </a:endParaRPr>
          </a:p>
        </p:txBody>
      </p:sp>
      <p:cxnSp>
        <p:nvCxnSpPr>
          <p:cNvPr id="37" name="Straight Connector 36"/>
          <p:cNvCxnSpPr>
            <a:stCxn id="36" idx="4"/>
            <a:endCxn id="35" idx="0"/>
          </p:cNvCxnSpPr>
          <p:nvPr/>
        </p:nvCxnSpPr>
        <p:spPr>
          <a:xfrm>
            <a:off x="7642997" y="1697103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6749947" y="1586654"/>
            <a:ext cx="51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black"/>
                </a:solidFill>
                <a:latin typeface="Calibri"/>
                <a:ea typeface="+mn-ea"/>
              </a:rPr>
              <a:t>…</a:t>
            </a:r>
            <a:endParaRPr kumimoji="0" lang="en-US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143695" y="2113200"/>
            <a:ext cx="847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black"/>
                </a:solidFill>
                <a:latin typeface="Calibri"/>
                <a:ea typeface="+mn-ea"/>
              </a:rPr>
              <a:t>Doc 1</a:t>
            </a:r>
            <a:endParaRPr kumimoji="0" lang="en-US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3870000" y="2703600"/>
            <a:ext cx="5121608" cy="1532437"/>
            <a:chOff x="3699707" y="2847777"/>
            <a:chExt cx="5121608" cy="1532437"/>
          </a:xfrm>
        </p:grpSpPr>
        <p:sp>
          <p:nvSpPr>
            <p:cNvPr id="38" name="Rectangle 37"/>
            <p:cNvSpPr/>
            <p:nvPr/>
          </p:nvSpPr>
          <p:spPr>
            <a:xfrm>
              <a:off x="3699707" y="2847777"/>
              <a:ext cx="4997363" cy="153243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>
                <a:solidFill>
                  <a:prstClr val="black"/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3851560" y="3689934"/>
              <a:ext cx="752906" cy="6313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dirty="0" smtClean="0">
                  <a:solidFill>
                    <a:prstClr val="white"/>
                  </a:solidFill>
                </a:rPr>
                <a:t>w</a:t>
              </a:r>
              <a:r>
                <a:rPr kumimoji="0" lang="en-US" sz="1200" dirty="0" smtClean="0">
                  <a:solidFill>
                    <a:prstClr val="white"/>
                  </a:solidFill>
                </a:rPr>
                <a:t>2</a:t>
              </a:r>
              <a:r>
                <a:rPr kumimoji="0" lang="en-US" sz="1200" dirty="0">
                  <a:solidFill>
                    <a:prstClr val="white"/>
                  </a:solidFill>
                </a:rPr>
                <a:t>1</a:t>
              </a:r>
              <a:endParaRPr kumimoji="0" lang="en-US" dirty="0">
                <a:solidFill>
                  <a:prstClr val="white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3879170" y="2934380"/>
              <a:ext cx="697686" cy="6313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dirty="0" smtClean="0">
                  <a:solidFill>
                    <a:prstClr val="black"/>
                  </a:solidFill>
                </a:rPr>
                <a:t>?</a:t>
              </a:r>
              <a:endParaRPr kumimoji="0" 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1" name="Straight Connector 40"/>
            <p:cNvCxnSpPr>
              <a:stCxn id="40" idx="4"/>
              <a:endCxn id="39" idx="0"/>
            </p:cNvCxnSpPr>
            <p:nvPr/>
          </p:nvCxnSpPr>
          <p:spPr>
            <a:xfrm>
              <a:off x="4228013" y="3565680"/>
              <a:ext cx="0" cy="12425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Oval 41"/>
            <p:cNvSpPr/>
            <p:nvPr/>
          </p:nvSpPr>
          <p:spPr>
            <a:xfrm>
              <a:off x="4750503" y="3689934"/>
              <a:ext cx="752906" cy="6313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dirty="0" smtClean="0">
                  <a:solidFill>
                    <a:prstClr val="white"/>
                  </a:solidFill>
                </a:rPr>
                <a:t>w</a:t>
              </a:r>
              <a:r>
                <a:rPr kumimoji="0" lang="en-US" sz="1200" dirty="0">
                  <a:solidFill>
                    <a:prstClr val="white"/>
                  </a:solidFill>
                </a:rPr>
                <a:t>2</a:t>
              </a:r>
              <a:r>
                <a:rPr kumimoji="0" lang="en-US" sz="1200" dirty="0" smtClean="0">
                  <a:solidFill>
                    <a:prstClr val="white"/>
                  </a:solidFill>
                </a:rPr>
                <a:t>2</a:t>
              </a:r>
              <a:endParaRPr kumimoji="0" lang="en-US" dirty="0">
                <a:solidFill>
                  <a:prstClr val="white"/>
                </a:solidFill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4778113" y="2934380"/>
              <a:ext cx="697686" cy="6313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dirty="0" smtClean="0">
                  <a:solidFill>
                    <a:prstClr val="black"/>
                  </a:solidFill>
                </a:rPr>
                <a:t>?</a:t>
              </a:r>
              <a:endParaRPr kumimoji="0" 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4" name="Straight Connector 43"/>
            <p:cNvCxnSpPr>
              <a:stCxn id="43" idx="4"/>
              <a:endCxn id="42" idx="0"/>
            </p:cNvCxnSpPr>
            <p:nvPr/>
          </p:nvCxnSpPr>
          <p:spPr>
            <a:xfrm>
              <a:off x="5126956" y="3565680"/>
              <a:ext cx="0" cy="12425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5660544" y="3689934"/>
              <a:ext cx="752906" cy="6313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dirty="0" smtClean="0">
                  <a:solidFill>
                    <a:prstClr val="white"/>
                  </a:solidFill>
                </a:rPr>
                <a:t>w</a:t>
              </a:r>
              <a:r>
                <a:rPr kumimoji="0" lang="en-US" sz="1200" dirty="0" smtClean="0">
                  <a:solidFill>
                    <a:prstClr val="white"/>
                  </a:solidFill>
                </a:rPr>
                <a:t>23</a:t>
              </a:r>
              <a:endParaRPr kumimoji="0" lang="en-US" dirty="0">
                <a:solidFill>
                  <a:prstClr val="white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5688154" y="2934380"/>
              <a:ext cx="697686" cy="6313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dirty="0" smtClean="0">
                  <a:solidFill>
                    <a:prstClr val="black"/>
                  </a:solidFill>
                </a:rPr>
                <a:t>?</a:t>
              </a:r>
              <a:endParaRPr kumimoji="0" 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7" name="Straight Connector 46"/>
            <p:cNvCxnSpPr>
              <a:stCxn id="46" idx="4"/>
              <a:endCxn id="45" idx="0"/>
            </p:cNvCxnSpPr>
            <p:nvPr/>
          </p:nvCxnSpPr>
          <p:spPr>
            <a:xfrm>
              <a:off x="6036997" y="3565680"/>
              <a:ext cx="0" cy="12425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7096251" y="3689934"/>
              <a:ext cx="752906" cy="6313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dirty="0" smtClean="0">
                  <a:solidFill>
                    <a:prstClr val="white"/>
                  </a:solidFill>
                </a:rPr>
                <a:t>w</a:t>
              </a:r>
              <a:r>
                <a:rPr kumimoji="0" lang="en-US" sz="1200" dirty="0">
                  <a:solidFill>
                    <a:prstClr val="white"/>
                  </a:solidFill>
                </a:rPr>
                <a:t>2</a:t>
              </a:r>
              <a:r>
                <a:rPr kumimoji="0" lang="en-US" sz="1200" dirty="0" smtClean="0">
                  <a:solidFill>
                    <a:prstClr val="white"/>
                  </a:solidFill>
                </a:rPr>
                <a:t>n</a:t>
              </a:r>
              <a:endParaRPr kumimoji="0" lang="en-US" dirty="0">
                <a:solidFill>
                  <a:prstClr val="white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7123861" y="2934380"/>
              <a:ext cx="697686" cy="6313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dirty="0" smtClean="0">
                  <a:solidFill>
                    <a:prstClr val="black"/>
                  </a:solidFill>
                </a:rPr>
                <a:t>?</a:t>
              </a:r>
              <a:endParaRPr kumimoji="0" 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50" name="Straight Connector 49"/>
            <p:cNvCxnSpPr>
              <a:stCxn id="49" idx="4"/>
              <a:endCxn id="48" idx="0"/>
            </p:cNvCxnSpPr>
            <p:nvPr/>
          </p:nvCxnSpPr>
          <p:spPr>
            <a:xfrm>
              <a:off x="7472704" y="3565680"/>
              <a:ext cx="0" cy="12425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6566395" y="3381014"/>
              <a:ext cx="5165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dirty="0" smtClean="0">
                  <a:solidFill>
                    <a:prstClr val="black"/>
                  </a:solidFill>
                  <a:latin typeface="Calibri"/>
                  <a:ea typeface="+mn-ea"/>
                </a:rPr>
                <a:t>…</a:t>
              </a:r>
              <a:endParaRPr kumimoji="0" lang="en-US" dirty="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973402" y="3951902"/>
              <a:ext cx="8479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dirty="0" smtClean="0">
                  <a:solidFill>
                    <a:prstClr val="black"/>
                  </a:solidFill>
                  <a:latin typeface="Calibri"/>
                  <a:ea typeface="+mn-ea"/>
                </a:rPr>
                <a:t>Doc 2</a:t>
              </a:r>
              <a:endParaRPr kumimoji="0" lang="en-US" dirty="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97200" y="1022400"/>
            <a:ext cx="3506400" cy="72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2400" dirty="0" smtClean="0">
                <a:solidFill>
                  <a:prstClr val="black"/>
                </a:solidFill>
                <a:latin typeface="Calibri"/>
                <a:ea typeface="+mn-ea"/>
              </a:rPr>
              <a:t>Sample P(Z,W) :</a:t>
            </a:r>
          </a:p>
          <a:p>
            <a:pPr marL="514350" indent="-514350" defTabSz="4572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endParaRPr kumimoji="0" lang="en-US" sz="2400" dirty="0">
              <a:solidFill>
                <a:prstClr val="black"/>
              </a:solidFill>
              <a:latin typeface="Calibri"/>
              <a:ea typeface="+mn-ea"/>
            </a:endParaRPr>
          </a:p>
          <a:p>
            <a:pPr marL="514350" indent="-514350" defTabSz="4572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endParaRPr kumimoji="0" lang="en-US" sz="2400" dirty="0" smtClean="0">
              <a:solidFill>
                <a:prstClr val="black"/>
              </a:solidFill>
              <a:latin typeface="Calibri"/>
              <a:ea typeface="+mn-ea"/>
            </a:endParaRPr>
          </a:p>
          <a:p>
            <a:pPr marL="514350" indent="-514350" defTabSz="4572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endParaRPr kumimoji="0" lang="en-US" sz="2400" dirty="0">
              <a:solidFill>
                <a:prstClr val="black"/>
              </a:solidFill>
              <a:latin typeface="Calibri"/>
              <a:ea typeface="+mn-ea"/>
            </a:endParaRPr>
          </a:p>
          <a:p>
            <a:pPr marL="514350" indent="-514350" defTabSz="4572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endParaRPr kumimoji="0" lang="en-US" sz="2400" dirty="0" smtClean="0">
              <a:solidFill>
                <a:prstClr val="black"/>
              </a:solidFill>
              <a:latin typeface="Calibri"/>
              <a:ea typeface="+mn-ea"/>
            </a:endParaRPr>
          </a:p>
          <a:p>
            <a:pPr marL="514350" indent="-514350" defTabSz="4572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endParaRPr kumimoji="0" lang="en-US" sz="24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6757200" y="5155200"/>
            <a:ext cx="697686" cy="6313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8294400" y="5155200"/>
            <a:ext cx="697686" cy="6313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74" name="Oval 73"/>
          <p:cNvSpPr/>
          <p:nvPr/>
        </p:nvSpPr>
        <p:spPr>
          <a:xfrm>
            <a:off x="7516800" y="5155200"/>
            <a:ext cx="697686" cy="631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75" name="Right Arrow 74"/>
          <p:cNvSpPr/>
          <p:nvPr/>
        </p:nvSpPr>
        <p:spPr>
          <a:xfrm>
            <a:off x="3409437" y="1382170"/>
            <a:ext cx="292134" cy="30861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>
              <a:solidFill>
                <a:prstClr val="black"/>
              </a:solidFill>
            </a:endParaRPr>
          </a:p>
        </p:txBody>
      </p:sp>
      <p:sp>
        <p:nvSpPr>
          <p:cNvPr id="76" name="Right Arrow 75"/>
          <p:cNvSpPr/>
          <p:nvPr/>
        </p:nvSpPr>
        <p:spPr>
          <a:xfrm>
            <a:off x="3415770" y="2101529"/>
            <a:ext cx="292134" cy="30861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>
              <a:solidFill>
                <a:prstClr val="black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567340" y="1258934"/>
            <a:ext cx="1104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2400" dirty="0" smtClean="0">
                <a:solidFill>
                  <a:prstClr val="black"/>
                </a:solidFill>
                <a:latin typeface="Calibri"/>
                <a:ea typeface="+mn-ea"/>
              </a:rPr>
              <a:t>Topic</a:t>
            </a:r>
            <a:endParaRPr kumimoji="0" lang="en-US" sz="24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548296" y="2000003"/>
            <a:ext cx="1104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2400" dirty="0" smtClean="0">
                <a:solidFill>
                  <a:prstClr val="black"/>
                </a:solidFill>
                <a:latin typeface="Calibri"/>
                <a:ea typeface="+mn-ea"/>
              </a:rPr>
              <a:t>Word</a:t>
            </a:r>
            <a:endParaRPr kumimoji="0" lang="en-US" sz="24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52" name="Line 2"/>
          <p:cNvSpPr>
            <a:spLocks noChangeShapeType="1"/>
          </p:cNvSpPr>
          <p:nvPr/>
        </p:nvSpPr>
        <p:spPr bwMode="auto">
          <a:xfrm>
            <a:off x="0" y="766800"/>
            <a:ext cx="9144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062F47D-F1E9-4C70-8172-35677879D32A}" type="slidenum">
              <a:rPr lang="zh-TW" altLang="en-US" smtClean="0"/>
              <a:pPr>
                <a:defRPr/>
              </a:pPr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825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Gibbs Sampling applied on LDA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 rot="5400000">
            <a:off x="6112800" y="4572000"/>
            <a:ext cx="51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black"/>
                </a:solidFill>
                <a:latin typeface="Calibri"/>
                <a:ea typeface="+mn-ea"/>
              </a:rPr>
              <a:t>…</a:t>
            </a:r>
            <a:endParaRPr kumimoji="0" lang="en-US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70000" y="979200"/>
            <a:ext cx="4997363" cy="15324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>
              <a:solidFill>
                <a:prstClr val="black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021853" y="1821357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 smtClean="0">
                <a:solidFill>
                  <a:prstClr val="white"/>
                </a:solidFill>
              </a:rPr>
              <a:t>11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049463" y="1065803"/>
            <a:ext cx="697686" cy="6313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cxnSp>
        <p:nvCxnSpPr>
          <p:cNvPr id="13" name="Straight Connector 12"/>
          <p:cNvCxnSpPr>
            <a:stCxn id="9" idx="4"/>
            <a:endCxn id="8" idx="0"/>
          </p:cNvCxnSpPr>
          <p:nvPr/>
        </p:nvCxnSpPr>
        <p:spPr>
          <a:xfrm>
            <a:off x="4398306" y="1697103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4920796" y="1821357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 smtClean="0">
                <a:solidFill>
                  <a:prstClr val="white"/>
                </a:solidFill>
              </a:rPr>
              <a:t>12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4948406" y="1065803"/>
            <a:ext cx="697686" cy="631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cxnSp>
        <p:nvCxnSpPr>
          <p:cNvPr id="31" name="Straight Connector 30"/>
          <p:cNvCxnSpPr>
            <a:stCxn id="30" idx="4"/>
            <a:endCxn id="29" idx="0"/>
          </p:cNvCxnSpPr>
          <p:nvPr/>
        </p:nvCxnSpPr>
        <p:spPr>
          <a:xfrm>
            <a:off x="5297249" y="1697103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5830837" y="1821357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 smtClean="0">
                <a:solidFill>
                  <a:prstClr val="white"/>
                </a:solidFill>
              </a:rPr>
              <a:t>13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5858447" y="1065803"/>
            <a:ext cx="697686" cy="6313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cxnSp>
        <p:nvCxnSpPr>
          <p:cNvPr id="34" name="Straight Connector 33"/>
          <p:cNvCxnSpPr>
            <a:stCxn id="33" idx="4"/>
            <a:endCxn id="32" idx="0"/>
          </p:cNvCxnSpPr>
          <p:nvPr/>
        </p:nvCxnSpPr>
        <p:spPr>
          <a:xfrm>
            <a:off x="6207290" y="1697103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266544" y="1821357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 smtClean="0">
                <a:solidFill>
                  <a:prstClr val="white"/>
                </a:solidFill>
              </a:rPr>
              <a:t>1n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7294154" y="1065803"/>
            <a:ext cx="697686" cy="6313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cxnSp>
        <p:nvCxnSpPr>
          <p:cNvPr id="37" name="Straight Connector 36"/>
          <p:cNvCxnSpPr>
            <a:stCxn id="36" idx="4"/>
            <a:endCxn id="35" idx="0"/>
          </p:cNvCxnSpPr>
          <p:nvPr/>
        </p:nvCxnSpPr>
        <p:spPr>
          <a:xfrm>
            <a:off x="7642997" y="1697103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6749947" y="1586654"/>
            <a:ext cx="51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black"/>
                </a:solidFill>
                <a:latin typeface="Calibri"/>
                <a:ea typeface="+mn-ea"/>
              </a:rPr>
              <a:t>…</a:t>
            </a:r>
            <a:endParaRPr kumimoji="0" lang="en-US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143695" y="2113200"/>
            <a:ext cx="847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black"/>
                </a:solidFill>
                <a:latin typeface="Calibri"/>
                <a:ea typeface="+mn-ea"/>
              </a:rPr>
              <a:t>Doc 1</a:t>
            </a:r>
            <a:endParaRPr kumimoji="0" lang="en-US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870000" y="2703600"/>
            <a:ext cx="4997363" cy="15324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>
              <a:solidFill>
                <a:prstClr val="black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4021853" y="3545757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 smtClean="0">
                <a:solidFill>
                  <a:prstClr val="white"/>
                </a:solidFill>
              </a:rPr>
              <a:t>2</a:t>
            </a:r>
            <a:r>
              <a:rPr kumimoji="0" lang="en-US" sz="1200" dirty="0">
                <a:solidFill>
                  <a:prstClr val="white"/>
                </a:solidFill>
              </a:rPr>
              <a:t>1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4049463" y="2790203"/>
            <a:ext cx="697686" cy="631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cxnSp>
        <p:nvCxnSpPr>
          <p:cNvPr id="41" name="Straight Connector 40"/>
          <p:cNvCxnSpPr>
            <a:stCxn id="40" idx="4"/>
            <a:endCxn id="39" idx="0"/>
          </p:cNvCxnSpPr>
          <p:nvPr/>
        </p:nvCxnSpPr>
        <p:spPr>
          <a:xfrm>
            <a:off x="4398306" y="3421503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4920796" y="3545757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>
                <a:solidFill>
                  <a:prstClr val="white"/>
                </a:solidFill>
              </a:rPr>
              <a:t>2</a:t>
            </a:r>
            <a:r>
              <a:rPr kumimoji="0" lang="en-US" sz="1200" dirty="0" smtClean="0">
                <a:solidFill>
                  <a:prstClr val="white"/>
                </a:solidFill>
              </a:rPr>
              <a:t>2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4948406" y="2790203"/>
            <a:ext cx="697686" cy="6313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cxnSp>
        <p:nvCxnSpPr>
          <p:cNvPr id="44" name="Straight Connector 43"/>
          <p:cNvCxnSpPr>
            <a:stCxn id="43" idx="4"/>
            <a:endCxn id="42" idx="0"/>
          </p:cNvCxnSpPr>
          <p:nvPr/>
        </p:nvCxnSpPr>
        <p:spPr>
          <a:xfrm>
            <a:off x="5297249" y="3421503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5830837" y="3545757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 smtClean="0">
                <a:solidFill>
                  <a:prstClr val="white"/>
                </a:solidFill>
              </a:rPr>
              <a:t>23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5858447" y="2790203"/>
            <a:ext cx="697686" cy="631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cxnSp>
        <p:nvCxnSpPr>
          <p:cNvPr id="47" name="Straight Connector 46"/>
          <p:cNvCxnSpPr>
            <a:stCxn id="46" idx="4"/>
            <a:endCxn id="45" idx="0"/>
          </p:cNvCxnSpPr>
          <p:nvPr/>
        </p:nvCxnSpPr>
        <p:spPr>
          <a:xfrm>
            <a:off x="6207290" y="3421503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7266544" y="3545757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>
                <a:solidFill>
                  <a:prstClr val="white"/>
                </a:solidFill>
              </a:rPr>
              <a:t>2</a:t>
            </a:r>
            <a:r>
              <a:rPr kumimoji="0" lang="en-US" sz="1200" dirty="0" smtClean="0">
                <a:solidFill>
                  <a:prstClr val="white"/>
                </a:solidFill>
              </a:rPr>
              <a:t>n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7294154" y="2790203"/>
            <a:ext cx="697686" cy="631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cxnSp>
        <p:nvCxnSpPr>
          <p:cNvPr id="50" name="Straight Connector 49"/>
          <p:cNvCxnSpPr>
            <a:stCxn id="49" idx="4"/>
            <a:endCxn id="48" idx="0"/>
          </p:cNvCxnSpPr>
          <p:nvPr/>
        </p:nvCxnSpPr>
        <p:spPr>
          <a:xfrm>
            <a:off x="7642997" y="3421503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736688" y="3236837"/>
            <a:ext cx="51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black"/>
                </a:solidFill>
                <a:latin typeface="Calibri"/>
                <a:ea typeface="+mn-ea"/>
              </a:rPr>
              <a:t>…</a:t>
            </a:r>
            <a:endParaRPr kumimoji="0" lang="en-US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143695" y="3807725"/>
            <a:ext cx="847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black"/>
                </a:solidFill>
                <a:latin typeface="Calibri"/>
                <a:ea typeface="+mn-ea"/>
              </a:rPr>
              <a:t>Doc 2</a:t>
            </a:r>
            <a:endParaRPr kumimoji="0" lang="en-US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757200" y="5155200"/>
            <a:ext cx="697686" cy="6313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8294400" y="5155200"/>
            <a:ext cx="697686" cy="6313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7516800" y="5155200"/>
            <a:ext cx="697686" cy="631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7200" y="1022400"/>
            <a:ext cx="3506437" cy="10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500"/>
              </a:spcBef>
              <a:spcAft>
                <a:spcPts val="0"/>
              </a:spcAft>
            </a:pPr>
            <a:r>
              <a:rPr kumimoji="0" lang="en-US" sz="2400" dirty="0" smtClean="0">
                <a:solidFill>
                  <a:prstClr val="black"/>
                </a:solidFill>
                <a:latin typeface="Calibri"/>
                <a:ea typeface="+mn-ea"/>
              </a:rPr>
              <a:t>Sample P(Z,W) :</a:t>
            </a:r>
          </a:p>
          <a:p>
            <a:pPr marL="514350" indent="-514350" defTabSz="457200" fontAlgn="auto">
              <a:spcBef>
                <a:spcPts val="500"/>
              </a:spcBef>
              <a:spcAft>
                <a:spcPts val="0"/>
              </a:spcAft>
              <a:buFontTx/>
              <a:buAutoNum type="arabicPeriod"/>
            </a:pPr>
            <a:r>
              <a:rPr kumimoji="0" lang="en-US" sz="2400" dirty="0" smtClean="0">
                <a:solidFill>
                  <a:prstClr val="black"/>
                </a:solidFill>
                <a:latin typeface="Calibri"/>
                <a:ea typeface="+mn-ea"/>
              </a:rPr>
              <a:t>Random Initialization</a:t>
            </a:r>
            <a:endParaRPr kumimoji="0" lang="en-US" sz="2400" dirty="0">
              <a:solidFill>
                <a:prstClr val="black"/>
              </a:solidFill>
              <a:latin typeface="Calibri"/>
              <a:ea typeface="+mn-ea"/>
            </a:endParaRPr>
          </a:p>
          <a:p>
            <a:pPr marL="514350" indent="-514350" defTabSz="4572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endParaRPr kumimoji="0" lang="en-US" sz="2400" dirty="0" smtClean="0">
              <a:solidFill>
                <a:prstClr val="black"/>
              </a:solidFill>
              <a:latin typeface="Calibri"/>
              <a:ea typeface="+mn-ea"/>
            </a:endParaRPr>
          </a:p>
          <a:p>
            <a:pPr marL="514350" indent="-514350" defTabSz="4572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endParaRPr kumimoji="0" lang="en-US" sz="2400" dirty="0">
              <a:solidFill>
                <a:prstClr val="black"/>
              </a:solidFill>
              <a:latin typeface="Calibri"/>
              <a:ea typeface="+mn-ea"/>
            </a:endParaRPr>
          </a:p>
          <a:p>
            <a:pPr marL="514350" indent="-514350" defTabSz="4572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endParaRPr kumimoji="0" lang="en-US" sz="2400" dirty="0" smtClean="0">
              <a:solidFill>
                <a:prstClr val="black"/>
              </a:solidFill>
              <a:latin typeface="Calibri"/>
              <a:ea typeface="+mn-ea"/>
            </a:endParaRPr>
          </a:p>
          <a:p>
            <a:pPr marL="514350" indent="-514350" defTabSz="4572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endParaRPr kumimoji="0" lang="en-US" sz="24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56" name="Line 2"/>
          <p:cNvSpPr>
            <a:spLocks noChangeShapeType="1"/>
          </p:cNvSpPr>
          <p:nvPr/>
        </p:nvSpPr>
        <p:spPr bwMode="auto">
          <a:xfrm>
            <a:off x="0" y="766800"/>
            <a:ext cx="9144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062F47D-F1E9-4C70-8172-35677879D32A}" type="slidenum">
              <a:rPr lang="zh-TW" altLang="en-US" smtClean="0"/>
              <a:pPr>
                <a:defRPr/>
              </a:pPr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226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404813"/>
            <a:ext cx="7378700" cy="595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文字方塊 1"/>
          <p:cNvSpPr txBox="1">
            <a:spLocks noChangeArrowheads="1"/>
          </p:cNvSpPr>
          <p:nvPr/>
        </p:nvSpPr>
        <p:spPr bwMode="auto">
          <a:xfrm>
            <a:off x="971550" y="535801"/>
            <a:ext cx="6736139" cy="55399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1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3000" dirty="0" smtClean="0"/>
              <a:t>                                                             </a:t>
            </a:r>
            <a:endParaRPr lang="zh-TW" altLang="en-US" sz="3000" dirty="0"/>
          </a:p>
        </p:txBody>
      </p:sp>
      <p:sp>
        <p:nvSpPr>
          <p:cNvPr id="4100" name="文字方塊 1"/>
          <p:cNvSpPr txBox="1">
            <a:spLocks noChangeArrowheads="1"/>
          </p:cNvSpPr>
          <p:nvPr/>
        </p:nvSpPr>
        <p:spPr bwMode="auto">
          <a:xfrm>
            <a:off x="1547813" y="5876925"/>
            <a:ext cx="2087562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/>
              <a:t>     Documents</a:t>
            </a:r>
            <a:endParaRPr lang="zh-TW" altLang="en-US"/>
          </a:p>
        </p:txBody>
      </p:sp>
      <p:sp>
        <p:nvSpPr>
          <p:cNvPr id="4101" name="文字方塊 4"/>
          <p:cNvSpPr txBox="1">
            <a:spLocks noChangeArrowheads="1"/>
          </p:cNvSpPr>
          <p:nvPr/>
        </p:nvSpPr>
        <p:spPr bwMode="auto">
          <a:xfrm>
            <a:off x="6588125" y="5805488"/>
            <a:ext cx="2087563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/>
              <a:t>   Words</a:t>
            </a:r>
            <a:endParaRPr lang="zh-TW" altLang="en-US"/>
          </a:p>
        </p:txBody>
      </p:sp>
      <p:sp>
        <p:nvSpPr>
          <p:cNvPr id="4102" name="文字方塊 5"/>
          <p:cNvSpPr txBox="1">
            <a:spLocks noChangeArrowheads="1"/>
          </p:cNvSpPr>
          <p:nvPr/>
        </p:nvSpPr>
        <p:spPr bwMode="auto">
          <a:xfrm>
            <a:off x="3635375" y="4643438"/>
            <a:ext cx="2089150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FF0000"/>
                </a:solidFill>
              </a:rPr>
              <a:t>Topic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4103" name="矩形 2"/>
          <p:cNvSpPr>
            <a:spLocks noChangeArrowheads="1"/>
          </p:cNvSpPr>
          <p:nvPr/>
        </p:nvSpPr>
        <p:spPr bwMode="auto">
          <a:xfrm>
            <a:off x="4284663" y="3646488"/>
            <a:ext cx="663575" cy="6461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36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3600" b="1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endParaRPr lang="zh-TW" altLang="en-US" sz="3600" b="1">
              <a:solidFill>
                <a:srgbClr val="FF0000"/>
              </a:solidFill>
            </a:endParaRPr>
          </a:p>
        </p:txBody>
      </p:sp>
      <p:sp>
        <p:nvSpPr>
          <p:cNvPr id="8" name="Line 2"/>
          <p:cNvSpPr>
            <a:spLocks noChangeShapeType="1"/>
          </p:cNvSpPr>
          <p:nvPr/>
        </p:nvSpPr>
        <p:spPr bwMode="auto">
          <a:xfrm>
            <a:off x="0" y="766800"/>
            <a:ext cx="9144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72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l" eaLnBrk="1" hangingPunct="1"/>
            <a:r>
              <a:rPr lang="en-US" altLang="zh-TW" b="1" dirty="0"/>
              <a:t>Latent Semantic Analysis (LSA</a:t>
            </a:r>
            <a:r>
              <a:rPr lang="en-US" altLang="zh-TW" b="1" dirty="0" smtClean="0"/>
              <a:t>)</a:t>
            </a:r>
            <a:endParaRPr lang="en-US" altLang="zh-TW" b="1" dirty="0" smtClean="0">
              <a:solidFill>
                <a:schemeClr val="tx1"/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062F47D-F1E9-4C70-8172-35677879D32A}" type="slidenum">
              <a:rPr lang="zh-TW" altLang="en-US" smtClean="0"/>
              <a:pPr>
                <a:defRPr/>
              </a:pPr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326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Gibbs Sampling applied on LDA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 rot="5400000">
            <a:off x="6112207" y="4572000"/>
            <a:ext cx="51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black"/>
                </a:solidFill>
                <a:latin typeface="Calibri"/>
                <a:ea typeface="+mn-ea"/>
              </a:rPr>
              <a:t>…</a:t>
            </a:r>
            <a:endParaRPr kumimoji="0" lang="en-US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69039" y="979200"/>
            <a:ext cx="4997363" cy="15324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>
              <a:solidFill>
                <a:prstClr val="black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020892" y="1821357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 smtClean="0">
                <a:solidFill>
                  <a:prstClr val="white"/>
                </a:solidFill>
              </a:rPr>
              <a:t>11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048502" y="1065803"/>
            <a:ext cx="697686" cy="6313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black"/>
                </a:solidFill>
              </a:rPr>
              <a:t>?</a:t>
            </a:r>
            <a:endParaRPr kumimoji="0" lang="en-US" dirty="0">
              <a:solidFill>
                <a:prstClr val="black"/>
              </a:solidFill>
            </a:endParaRPr>
          </a:p>
        </p:txBody>
      </p:sp>
      <p:cxnSp>
        <p:nvCxnSpPr>
          <p:cNvPr id="13" name="Straight Connector 12"/>
          <p:cNvCxnSpPr>
            <a:stCxn id="9" idx="4"/>
            <a:endCxn id="8" idx="0"/>
          </p:cNvCxnSpPr>
          <p:nvPr/>
        </p:nvCxnSpPr>
        <p:spPr>
          <a:xfrm>
            <a:off x="4397345" y="1697103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4919835" y="1821357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 smtClean="0">
                <a:solidFill>
                  <a:prstClr val="white"/>
                </a:solidFill>
              </a:rPr>
              <a:t>12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4947445" y="1065803"/>
            <a:ext cx="697686" cy="631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cxnSp>
        <p:nvCxnSpPr>
          <p:cNvPr id="31" name="Straight Connector 30"/>
          <p:cNvCxnSpPr>
            <a:stCxn id="30" idx="4"/>
            <a:endCxn id="29" idx="0"/>
          </p:cNvCxnSpPr>
          <p:nvPr/>
        </p:nvCxnSpPr>
        <p:spPr>
          <a:xfrm>
            <a:off x="5296288" y="1697103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5829876" y="1821357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 smtClean="0">
                <a:solidFill>
                  <a:prstClr val="white"/>
                </a:solidFill>
              </a:rPr>
              <a:t>13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5857486" y="1065803"/>
            <a:ext cx="697686" cy="6313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cxnSp>
        <p:nvCxnSpPr>
          <p:cNvPr id="34" name="Straight Connector 33"/>
          <p:cNvCxnSpPr>
            <a:stCxn id="33" idx="4"/>
            <a:endCxn id="32" idx="0"/>
          </p:cNvCxnSpPr>
          <p:nvPr/>
        </p:nvCxnSpPr>
        <p:spPr>
          <a:xfrm>
            <a:off x="6206329" y="1697103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265583" y="1821357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 smtClean="0">
                <a:solidFill>
                  <a:prstClr val="white"/>
                </a:solidFill>
              </a:rPr>
              <a:t>1n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7293193" y="1065803"/>
            <a:ext cx="697686" cy="6313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cxnSp>
        <p:nvCxnSpPr>
          <p:cNvPr id="37" name="Straight Connector 36"/>
          <p:cNvCxnSpPr>
            <a:stCxn id="36" idx="4"/>
            <a:endCxn id="35" idx="0"/>
          </p:cNvCxnSpPr>
          <p:nvPr/>
        </p:nvCxnSpPr>
        <p:spPr>
          <a:xfrm>
            <a:off x="7642036" y="1697103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6748986" y="1586654"/>
            <a:ext cx="51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black"/>
                </a:solidFill>
                <a:latin typeface="Calibri"/>
                <a:ea typeface="+mn-ea"/>
              </a:rPr>
              <a:t>…</a:t>
            </a:r>
            <a:endParaRPr kumimoji="0" lang="en-US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142734" y="2113200"/>
            <a:ext cx="847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black"/>
                </a:solidFill>
                <a:latin typeface="Calibri"/>
                <a:ea typeface="+mn-ea"/>
              </a:rPr>
              <a:t>Doc 1</a:t>
            </a:r>
            <a:endParaRPr kumimoji="0" lang="en-US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869039" y="2703600"/>
            <a:ext cx="4997363" cy="15324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>
              <a:solidFill>
                <a:prstClr val="black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4020892" y="3545757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 smtClean="0">
                <a:solidFill>
                  <a:prstClr val="white"/>
                </a:solidFill>
              </a:rPr>
              <a:t>2</a:t>
            </a:r>
            <a:r>
              <a:rPr kumimoji="0" lang="en-US" sz="1200" dirty="0">
                <a:solidFill>
                  <a:prstClr val="white"/>
                </a:solidFill>
              </a:rPr>
              <a:t>1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4048502" y="2790203"/>
            <a:ext cx="697686" cy="631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cxnSp>
        <p:nvCxnSpPr>
          <p:cNvPr id="41" name="Straight Connector 40"/>
          <p:cNvCxnSpPr>
            <a:stCxn id="40" idx="4"/>
            <a:endCxn id="39" idx="0"/>
          </p:cNvCxnSpPr>
          <p:nvPr/>
        </p:nvCxnSpPr>
        <p:spPr>
          <a:xfrm>
            <a:off x="4397345" y="3421503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4919835" y="3545757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>
                <a:solidFill>
                  <a:prstClr val="white"/>
                </a:solidFill>
              </a:rPr>
              <a:t>2</a:t>
            </a:r>
            <a:r>
              <a:rPr kumimoji="0" lang="en-US" sz="1200" dirty="0" smtClean="0">
                <a:solidFill>
                  <a:prstClr val="white"/>
                </a:solidFill>
              </a:rPr>
              <a:t>2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4947445" y="2790203"/>
            <a:ext cx="697686" cy="6313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cxnSp>
        <p:nvCxnSpPr>
          <p:cNvPr id="44" name="Straight Connector 43"/>
          <p:cNvCxnSpPr>
            <a:stCxn id="43" idx="4"/>
            <a:endCxn id="42" idx="0"/>
          </p:cNvCxnSpPr>
          <p:nvPr/>
        </p:nvCxnSpPr>
        <p:spPr>
          <a:xfrm>
            <a:off x="5296288" y="3421503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5829876" y="3545757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 smtClean="0">
                <a:solidFill>
                  <a:prstClr val="white"/>
                </a:solidFill>
              </a:rPr>
              <a:t>23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5857486" y="2790203"/>
            <a:ext cx="697686" cy="631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cxnSp>
        <p:nvCxnSpPr>
          <p:cNvPr id="47" name="Straight Connector 46"/>
          <p:cNvCxnSpPr>
            <a:stCxn id="46" idx="4"/>
            <a:endCxn id="45" idx="0"/>
          </p:cNvCxnSpPr>
          <p:nvPr/>
        </p:nvCxnSpPr>
        <p:spPr>
          <a:xfrm>
            <a:off x="6206329" y="3421503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7265583" y="3545757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>
                <a:solidFill>
                  <a:prstClr val="white"/>
                </a:solidFill>
              </a:rPr>
              <a:t>2</a:t>
            </a:r>
            <a:r>
              <a:rPr kumimoji="0" lang="en-US" sz="1200" dirty="0" smtClean="0">
                <a:solidFill>
                  <a:prstClr val="white"/>
                </a:solidFill>
              </a:rPr>
              <a:t>n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7293193" y="2790203"/>
            <a:ext cx="697686" cy="631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cxnSp>
        <p:nvCxnSpPr>
          <p:cNvPr id="50" name="Straight Connector 49"/>
          <p:cNvCxnSpPr>
            <a:stCxn id="49" idx="4"/>
            <a:endCxn id="48" idx="0"/>
          </p:cNvCxnSpPr>
          <p:nvPr/>
        </p:nvCxnSpPr>
        <p:spPr>
          <a:xfrm>
            <a:off x="7642036" y="3421503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735727" y="3236837"/>
            <a:ext cx="51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black"/>
                </a:solidFill>
                <a:latin typeface="Calibri"/>
                <a:ea typeface="+mn-ea"/>
              </a:rPr>
              <a:t>…</a:t>
            </a:r>
            <a:endParaRPr kumimoji="0" lang="en-US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142734" y="3807725"/>
            <a:ext cx="847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black"/>
                </a:solidFill>
                <a:latin typeface="Calibri"/>
                <a:ea typeface="+mn-ea"/>
              </a:rPr>
              <a:t>Doc 2</a:t>
            </a:r>
            <a:endParaRPr kumimoji="0" lang="en-US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756976" y="5155200"/>
            <a:ext cx="697686" cy="6313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8292961" y="5155200"/>
            <a:ext cx="697686" cy="6313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7517873" y="5155200"/>
            <a:ext cx="697686" cy="631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7200" y="1022400"/>
            <a:ext cx="3506400" cy="1697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500"/>
              </a:spcBef>
              <a:spcAft>
                <a:spcPts val="0"/>
              </a:spcAft>
            </a:pPr>
            <a:r>
              <a:rPr kumimoji="0" lang="en-US" sz="2400" dirty="0" smtClean="0">
                <a:solidFill>
                  <a:prstClr val="black"/>
                </a:solidFill>
                <a:latin typeface="Calibri"/>
                <a:ea typeface="+mn-ea"/>
              </a:rPr>
              <a:t>Sample P(Z,W) :</a:t>
            </a:r>
          </a:p>
          <a:p>
            <a:pPr marL="514350" indent="-514350" defTabSz="457200" fontAlgn="auto">
              <a:spcBef>
                <a:spcPts val="500"/>
              </a:spcBef>
              <a:spcAft>
                <a:spcPts val="0"/>
              </a:spcAft>
              <a:buFontTx/>
              <a:buAutoNum type="arabicPeriod"/>
            </a:pPr>
            <a:r>
              <a:rPr kumimoji="0" lang="en-US" sz="2400" dirty="0" smtClean="0">
                <a:solidFill>
                  <a:prstClr val="black"/>
                </a:solidFill>
                <a:latin typeface="Calibri"/>
                <a:ea typeface="+mn-ea"/>
              </a:rPr>
              <a:t>Random Initialization</a:t>
            </a:r>
            <a:endParaRPr kumimoji="0" lang="en-US" sz="2400" dirty="0">
              <a:solidFill>
                <a:prstClr val="black"/>
              </a:solidFill>
              <a:latin typeface="Calibri"/>
              <a:ea typeface="+mn-ea"/>
            </a:endParaRPr>
          </a:p>
          <a:p>
            <a:pPr marL="514350" indent="-514350" defTabSz="457200" fontAlgn="auto">
              <a:spcBef>
                <a:spcPts val="500"/>
              </a:spcBef>
              <a:spcAft>
                <a:spcPts val="0"/>
              </a:spcAft>
              <a:buFontTx/>
              <a:buAutoNum type="arabicPeriod"/>
            </a:pPr>
            <a:r>
              <a:rPr kumimoji="0" lang="en-US" sz="2400" dirty="0" smtClean="0">
                <a:solidFill>
                  <a:prstClr val="black"/>
                </a:solidFill>
                <a:latin typeface="Calibri"/>
                <a:ea typeface="+mn-ea"/>
              </a:rPr>
              <a:t>Erase Z</a:t>
            </a:r>
            <a:r>
              <a:rPr kumimoji="0" lang="en-US" sz="1600" dirty="0" smtClean="0">
                <a:solidFill>
                  <a:prstClr val="black"/>
                </a:solidFill>
                <a:latin typeface="Calibri"/>
                <a:ea typeface="+mn-ea"/>
              </a:rPr>
              <a:t>11</a:t>
            </a:r>
            <a:r>
              <a:rPr kumimoji="0" lang="en-US" sz="2400" dirty="0" smtClean="0">
                <a:solidFill>
                  <a:prstClr val="black"/>
                </a:solidFill>
                <a:latin typeface="Calibri"/>
                <a:ea typeface="+mn-ea"/>
              </a:rPr>
              <a:t>, and draw a new Z</a:t>
            </a:r>
            <a:r>
              <a:rPr kumimoji="0" lang="en-US" sz="1600" dirty="0" smtClean="0">
                <a:solidFill>
                  <a:prstClr val="black"/>
                </a:solidFill>
                <a:latin typeface="Calibri"/>
                <a:ea typeface="+mn-ea"/>
              </a:rPr>
              <a:t>11</a:t>
            </a:r>
            <a:r>
              <a:rPr kumimoji="0" lang="en-US" sz="2400" dirty="0" smtClean="0">
                <a:solidFill>
                  <a:prstClr val="black"/>
                </a:solidFill>
                <a:latin typeface="Calibri"/>
                <a:ea typeface="+mn-ea"/>
              </a:rPr>
              <a:t> ~</a:t>
            </a:r>
            <a:endParaRPr kumimoji="0" lang="en-US" sz="24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-108000" y="2674800"/>
                <a:ext cx="4068934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𝑃</m:t>
                      </m:r>
                      <m:r>
                        <a:rPr kumimoji="0" lang="en-US" altLang="zh-TW" i="1" smtClean="0">
                          <a:solidFill>
                            <a:prstClr val="black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kumimoji="0"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0" lang="en-US" altLang="zh-TW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11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kumimoji="0" lang="en-US" altLang="zh-TW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TW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TW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0" lang="en-US" altLang="zh-TW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d>
                      <m:r>
                        <a:rPr kumimoji="0" lang="en-US" altLang="zh-TW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⋯</m:t>
                      </m:r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0" lang="en-US" altLang="zh-TW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𝑀</m:t>
                          </m:r>
                          <m:r>
                            <a:rPr kumimoji="0" lang="en-US" altLang="zh-TW" b="0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TW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TW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en-US" altLang="zh-TW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𝑀</m:t>
                              </m:r>
                            </m:sub>
                          </m:sSub>
                        </m:sub>
                      </m:sSub>
                      <m:r>
                        <a:rPr kumimoji="0" lang="en-US" altLang="zh-TW" i="1" smtClean="0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  <m:r>
                            <a:rPr lang="en-US" altLang="zh-TW" b="0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zh-TW" b="0" i="1" smtClean="0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12</m:t>
                          </m:r>
                        </m:sub>
                      </m:sSub>
                      <m:r>
                        <a:rPr kumimoji="0" lang="en-US" altLang="zh-TW" i="1" smtClean="0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,</m:t>
                      </m:r>
                      <m:r>
                        <a:rPr kumimoji="0" lang="en-US" altLang="zh-TW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⋯,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𝑀</m:t>
                          </m:r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𝑀</m:t>
                              </m:r>
                            </m:sub>
                          </m:sSub>
                        </m:sub>
                      </m:sSub>
                      <m:r>
                        <a:rPr kumimoji="0" lang="en-US" altLang="zh-TW" i="1">
                          <a:solidFill>
                            <a:prstClr val="black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kumimoji="0" lang="zh-TW" altLang="en-US" dirty="0">
                  <a:solidFill>
                    <a:prstClr val="black"/>
                  </a:solidFill>
                  <a:latin typeface="Calibri"/>
                  <a:ea typeface="新細明體"/>
                </a:endParaRPr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8000" y="2674800"/>
                <a:ext cx="4068934" cy="393121"/>
              </a:xfrm>
              <a:prstGeom prst="rect">
                <a:avLst/>
              </a:prstGeom>
              <a:blipFill rotWithShape="1">
                <a:blip r:embed="rId2"/>
                <a:stretch>
                  <a:fillRect t="-112500" b="-1718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Line 2"/>
          <p:cNvSpPr>
            <a:spLocks noChangeShapeType="1"/>
          </p:cNvSpPr>
          <p:nvPr/>
        </p:nvSpPr>
        <p:spPr bwMode="auto">
          <a:xfrm>
            <a:off x="0" y="766800"/>
            <a:ext cx="9144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062F47D-F1E9-4C70-8172-35677879D32A}" type="slidenum">
              <a:rPr lang="zh-TW" altLang="en-US" smtClean="0"/>
              <a:pPr>
                <a:defRPr/>
              </a:pPr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775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Gibbs Sampling applied on LDA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 rot="5400000">
            <a:off x="6112207" y="4570759"/>
            <a:ext cx="51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black"/>
                </a:solidFill>
                <a:latin typeface="Calibri"/>
                <a:ea typeface="+mn-ea"/>
              </a:rPr>
              <a:t>…</a:t>
            </a:r>
            <a:endParaRPr kumimoji="0" lang="en-US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69039" y="980728"/>
            <a:ext cx="4997363" cy="15324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>
              <a:solidFill>
                <a:prstClr val="black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020892" y="1822885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 smtClean="0">
                <a:solidFill>
                  <a:prstClr val="white"/>
                </a:solidFill>
              </a:rPr>
              <a:t>11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048502" y="1067331"/>
            <a:ext cx="697686" cy="6313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cxnSp>
        <p:nvCxnSpPr>
          <p:cNvPr id="13" name="Straight Connector 12"/>
          <p:cNvCxnSpPr>
            <a:stCxn id="9" idx="4"/>
            <a:endCxn id="8" idx="0"/>
          </p:cNvCxnSpPr>
          <p:nvPr/>
        </p:nvCxnSpPr>
        <p:spPr>
          <a:xfrm>
            <a:off x="4397345" y="1698631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4919835" y="1822885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 smtClean="0">
                <a:solidFill>
                  <a:prstClr val="white"/>
                </a:solidFill>
              </a:rPr>
              <a:t>12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4947445" y="1067331"/>
            <a:ext cx="697686" cy="6313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black"/>
                </a:solidFill>
              </a:rPr>
              <a:t>?</a:t>
            </a:r>
          </a:p>
        </p:txBody>
      </p:sp>
      <p:cxnSp>
        <p:nvCxnSpPr>
          <p:cNvPr id="31" name="Straight Connector 30"/>
          <p:cNvCxnSpPr>
            <a:stCxn id="30" idx="4"/>
            <a:endCxn id="29" idx="0"/>
          </p:cNvCxnSpPr>
          <p:nvPr/>
        </p:nvCxnSpPr>
        <p:spPr>
          <a:xfrm>
            <a:off x="5296288" y="1698631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5829876" y="1822885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 smtClean="0">
                <a:solidFill>
                  <a:prstClr val="white"/>
                </a:solidFill>
              </a:rPr>
              <a:t>13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5857486" y="1067331"/>
            <a:ext cx="697686" cy="6313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cxnSp>
        <p:nvCxnSpPr>
          <p:cNvPr id="34" name="Straight Connector 33"/>
          <p:cNvCxnSpPr>
            <a:stCxn id="33" idx="4"/>
            <a:endCxn id="32" idx="0"/>
          </p:cNvCxnSpPr>
          <p:nvPr/>
        </p:nvCxnSpPr>
        <p:spPr>
          <a:xfrm>
            <a:off x="6206329" y="1698631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265583" y="1822885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 smtClean="0">
                <a:solidFill>
                  <a:prstClr val="white"/>
                </a:solidFill>
              </a:rPr>
              <a:t>1n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7293193" y="1067331"/>
            <a:ext cx="697686" cy="6313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cxnSp>
        <p:nvCxnSpPr>
          <p:cNvPr id="37" name="Straight Connector 36"/>
          <p:cNvCxnSpPr>
            <a:stCxn id="36" idx="4"/>
            <a:endCxn id="35" idx="0"/>
          </p:cNvCxnSpPr>
          <p:nvPr/>
        </p:nvCxnSpPr>
        <p:spPr>
          <a:xfrm>
            <a:off x="7642036" y="1698631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6748986" y="1588182"/>
            <a:ext cx="51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black"/>
                </a:solidFill>
                <a:latin typeface="Calibri"/>
                <a:ea typeface="+mn-ea"/>
              </a:rPr>
              <a:t>…</a:t>
            </a:r>
            <a:endParaRPr kumimoji="0" lang="en-US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142734" y="2112465"/>
            <a:ext cx="847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black"/>
                </a:solidFill>
                <a:latin typeface="Calibri"/>
                <a:ea typeface="+mn-ea"/>
              </a:rPr>
              <a:t>Doc 1</a:t>
            </a:r>
            <a:endParaRPr kumimoji="0" lang="en-US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869039" y="2703761"/>
            <a:ext cx="4997363" cy="15324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>
              <a:solidFill>
                <a:prstClr val="black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4020892" y="3545918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 smtClean="0">
                <a:solidFill>
                  <a:prstClr val="white"/>
                </a:solidFill>
              </a:rPr>
              <a:t>2</a:t>
            </a:r>
            <a:r>
              <a:rPr kumimoji="0" lang="en-US" sz="1200" dirty="0">
                <a:solidFill>
                  <a:prstClr val="white"/>
                </a:solidFill>
              </a:rPr>
              <a:t>1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4048502" y="2790364"/>
            <a:ext cx="697686" cy="631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cxnSp>
        <p:nvCxnSpPr>
          <p:cNvPr id="41" name="Straight Connector 40"/>
          <p:cNvCxnSpPr>
            <a:stCxn id="40" idx="4"/>
            <a:endCxn id="39" idx="0"/>
          </p:cNvCxnSpPr>
          <p:nvPr/>
        </p:nvCxnSpPr>
        <p:spPr>
          <a:xfrm>
            <a:off x="4397345" y="3421664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4919835" y="3545918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>
                <a:solidFill>
                  <a:prstClr val="white"/>
                </a:solidFill>
              </a:rPr>
              <a:t>2</a:t>
            </a:r>
            <a:r>
              <a:rPr kumimoji="0" lang="en-US" sz="1200" dirty="0" smtClean="0">
                <a:solidFill>
                  <a:prstClr val="white"/>
                </a:solidFill>
              </a:rPr>
              <a:t>2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4947445" y="2790364"/>
            <a:ext cx="697686" cy="6313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cxnSp>
        <p:nvCxnSpPr>
          <p:cNvPr id="44" name="Straight Connector 43"/>
          <p:cNvCxnSpPr>
            <a:stCxn id="43" idx="4"/>
            <a:endCxn id="42" idx="0"/>
          </p:cNvCxnSpPr>
          <p:nvPr/>
        </p:nvCxnSpPr>
        <p:spPr>
          <a:xfrm>
            <a:off x="5296288" y="3421664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5829876" y="3545918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 smtClean="0">
                <a:solidFill>
                  <a:prstClr val="white"/>
                </a:solidFill>
              </a:rPr>
              <a:t>23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5857486" y="2790364"/>
            <a:ext cx="697686" cy="631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cxnSp>
        <p:nvCxnSpPr>
          <p:cNvPr id="47" name="Straight Connector 46"/>
          <p:cNvCxnSpPr>
            <a:stCxn id="46" idx="4"/>
            <a:endCxn id="45" idx="0"/>
          </p:cNvCxnSpPr>
          <p:nvPr/>
        </p:nvCxnSpPr>
        <p:spPr>
          <a:xfrm>
            <a:off x="6206329" y="3421664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7265583" y="3545918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>
                <a:solidFill>
                  <a:prstClr val="white"/>
                </a:solidFill>
              </a:rPr>
              <a:t>2</a:t>
            </a:r>
            <a:r>
              <a:rPr kumimoji="0" lang="en-US" sz="1200" dirty="0" smtClean="0">
                <a:solidFill>
                  <a:prstClr val="white"/>
                </a:solidFill>
              </a:rPr>
              <a:t>n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7293193" y="2790364"/>
            <a:ext cx="697686" cy="631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cxnSp>
        <p:nvCxnSpPr>
          <p:cNvPr id="50" name="Straight Connector 49"/>
          <p:cNvCxnSpPr>
            <a:stCxn id="49" idx="4"/>
            <a:endCxn id="48" idx="0"/>
          </p:cNvCxnSpPr>
          <p:nvPr/>
        </p:nvCxnSpPr>
        <p:spPr>
          <a:xfrm>
            <a:off x="7642036" y="3421664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735727" y="3236998"/>
            <a:ext cx="51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black"/>
                </a:solidFill>
                <a:latin typeface="Calibri"/>
                <a:ea typeface="+mn-ea"/>
              </a:rPr>
              <a:t>…</a:t>
            </a:r>
            <a:endParaRPr kumimoji="0" lang="en-US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142734" y="3807886"/>
            <a:ext cx="847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black"/>
                </a:solidFill>
                <a:latin typeface="Calibri"/>
                <a:ea typeface="+mn-ea"/>
              </a:rPr>
              <a:t>Doc 2</a:t>
            </a:r>
            <a:endParaRPr kumimoji="0" lang="en-US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756976" y="5154366"/>
            <a:ext cx="697686" cy="6313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8292961" y="5154366"/>
            <a:ext cx="697686" cy="6313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7517873" y="5154366"/>
            <a:ext cx="697686" cy="631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7200" y="1022399"/>
            <a:ext cx="3506400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500"/>
              </a:spcBef>
              <a:spcAft>
                <a:spcPts val="0"/>
              </a:spcAft>
            </a:pPr>
            <a:r>
              <a:rPr kumimoji="0" lang="en-US" sz="2400" dirty="0" smtClean="0">
                <a:solidFill>
                  <a:prstClr val="black"/>
                </a:solidFill>
                <a:latin typeface="Calibri"/>
                <a:ea typeface="+mn-ea"/>
              </a:rPr>
              <a:t>Sample P(Z,W) :</a:t>
            </a:r>
          </a:p>
          <a:p>
            <a:pPr marL="514350" indent="-514350" defTabSz="457200" fontAlgn="auto">
              <a:spcBef>
                <a:spcPts val="500"/>
              </a:spcBef>
              <a:spcAft>
                <a:spcPts val="0"/>
              </a:spcAft>
              <a:buFontTx/>
              <a:buAutoNum type="arabicPeriod"/>
            </a:pPr>
            <a:r>
              <a:rPr kumimoji="0" lang="en-US" sz="2400" dirty="0" smtClean="0">
                <a:solidFill>
                  <a:prstClr val="black"/>
                </a:solidFill>
                <a:latin typeface="Calibri"/>
                <a:ea typeface="+mn-ea"/>
              </a:rPr>
              <a:t>Random Initialization</a:t>
            </a:r>
            <a:endParaRPr kumimoji="0" lang="en-US" sz="2400" dirty="0">
              <a:solidFill>
                <a:prstClr val="black"/>
              </a:solidFill>
              <a:latin typeface="Calibri"/>
              <a:ea typeface="+mn-ea"/>
            </a:endParaRPr>
          </a:p>
          <a:p>
            <a:pPr marL="514350" indent="-514350" defTabSz="457200" fontAlgn="auto">
              <a:spcBef>
                <a:spcPts val="500"/>
              </a:spcBef>
              <a:spcAft>
                <a:spcPts val="0"/>
              </a:spcAft>
              <a:buFontTx/>
              <a:buAutoNum type="arabicPeriod"/>
            </a:pPr>
            <a:r>
              <a:rPr kumimoji="0" lang="en-US" sz="2400" dirty="0" smtClean="0">
                <a:solidFill>
                  <a:prstClr val="black"/>
                </a:solidFill>
                <a:latin typeface="Calibri"/>
                <a:ea typeface="+mn-ea"/>
              </a:rPr>
              <a:t>Erase Z</a:t>
            </a:r>
            <a:r>
              <a:rPr kumimoji="0" lang="en-US" sz="1600" dirty="0" smtClean="0">
                <a:solidFill>
                  <a:prstClr val="black"/>
                </a:solidFill>
                <a:latin typeface="Calibri"/>
                <a:ea typeface="+mn-ea"/>
              </a:rPr>
              <a:t>11</a:t>
            </a:r>
            <a:r>
              <a:rPr kumimoji="0" lang="en-US" sz="2400" dirty="0" smtClean="0">
                <a:solidFill>
                  <a:prstClr val="black"/>
                </a:solidFill>
                <a:latin typeface="Calibri"/>
                <a:ea typeface="+mn-ea"/>
              </a:rPr>
              <a:t>, and draw a new Z</a:t>
            </a:r>
            <a:r>
              <a:rPr kumimoji="0" lang="en-US" sz="1600" dirty="0" smtClean="0">
                <a:solidFill>
                  <a:prstClr val="black"/>
                </a:solidFill>
                <a:latin typeface="Calibri"/>
                <a:ea typeface="+mn-ea"/>
              </a:rPr>
              <a:t>11</a:t>
            </a:r>
            <a:r>
              <a:rPr kumimoji="0" lang="en-US" sz="2400" dirty="0" smtClean="0">
                <a:solidFill>
                  <a:prstClr val="black"/>
                </a:solidFill>
                <a:latin typeface="Calibri"/>
                <a:ea typeface="+mn-ea"/>
              </a:rPr>
              <a:t> ~</a:t>
            </a:r>
          </a:p>
          <a:p>
            <a:pPr marL="514350" indent="-514350" defTabSz="457200" fontAlgn="auto">
              <a:spcBef>
                <a:spcPts val="500"/>
              </a:spcBef>
              <a:spcAft>
                <a:spcPts val="0"/>
              </a:spcAft>
              <a:buFontTx/>
              <a:buAutoNum type="arabicPeriod"/>
            </a:pPr>
            <a:endParaRPr kumimoji="0" lang="en-US" sz="2400" dirty="0">
              <a:solidFill>
                <a:prstClr val="black"/>
              </a:solidFill>
              <a:latin typeface="Calibri"/>
              <a:ea typeface="+mn-ea"/>
            </a:endParaRPr>
          </a:p>
          <a:p>
            <a:pPr marL="514350" indent="-514350" defTabSz="457200" fontAlgn="auto">
              <a:spcBef>
                <a:spcPts val="700"/>
              </a:spcBef>
              <a:spcAft>
                <a:spcPts val="0"/>
              </a:spcAft>
              <a:buFontTx/>
              <a:buAutoNum type="arabicPeriod"/>
            </a:pPr>
            <a:r>
              <a:rPr kumimoji="0" lang="en-US" sz="2400" dirty="0">
                <a:solidFill>
                  <a:prstClr val="black"/>
                </a:solidFill>
                <a:latin typeface="Calibri"/>
                <a:ea typeface="+mn-ea"/>
              </a:rPr>
              <a:t>Erase </a:t>
            </a:r>
            <a:r>
              <a:rPr kumimoji="0" lang="en-US" sz="2400" dirty="0" smtClean="0">
                <a:solidFill>
                  <a:prstClr val="black"/>
                </a:solidFill>
                <a:latin typeface="Calibri"/>
                <a:ea typeface="+mn-ea"/>
              </a:rPr>
              <a:t>Z</a:t>
            </a:r>
            <a:r>
              <a:rPr kumimoji="0" lang="en-US" sz="1600" dirty="0" smtClean="0">
                <a:solidFill>
                  <a:prstClr val="black"/>
                </a:solidFill>
                <a:latin typeface="Calibri"/>
                <a:ea typeface="+mn-ea"/>
              </a:rPr>
              <a:t>12</a:t>
            </a:r>
            <a:r>
              <a:rPr kumimoji="0" lang="en-US" sz="2400" dirty="0" smtClean="0">
                <a:solidFill>
                  <a:prstClr val="black"/>
                </a:solidFill>
                <a:latin typeface="Calibri"/>
                <a:ea typeface="+mn-ea"/>
              </a:rPr>
              <a:t>, </a:t>
            </a:r>
            <a:r>
              <a:rPr kumimoji="0" lang="en-US" sz="2400" dirty="0">
                <a:solidFill>
                  <a:prstClr val="black"/>
                </a:solidFill>
                <a:latin typeface="Calibri"/>
                <a:ea typeface="+mn-ea"/>
              </a:rPr>
              <a:t>and draw </a:t>
            </a:r>
            <a:r>
              <a:rPr kumimoji="0" lang="en-US" sz="2400" dirty="0" smtClean="0">
                <a:solidFill>
                  <a:prstClr val="black"/>
                </a:solidFill>
                <a:latin typeface="Calibri"/>
                <a:ea typeface="+mn-ea"/>
              </a:rPr>
              <a:t>a new Z</a:t>
            </a:r>
            <a:r>
              <a:rPr kumimoji="0" lang="en-US" sz="1600" dirty="0" smtClean="0">
                <a:solidFill>
                  <a:prstClr val="black"/>
                </a:solidFill>
                <a:latin typeface="Calibri"/>
                <a:ea typeface="+mn-ea"/>
              </a:rPr>
              <a:t>12</a:t>
            </a:r>
            <a:r>
              <a:rPr kumimoji="0" lang="en-US" sz="2400" dirty="0" smtClean="0">
                <a:solidFill>
                  <a:prstClr val="black"/>
                </a:solidFill>
                <a:latin typeface="Calibri"/>
                <a:ea typeface="+mn-ea"/>
              </a:rPr>
              <a:t> ~</a:t>
            </a:r>
            <a:endParaRPr kumimoji="0" lang="en-US" sz="24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-108000" y="3844800"/>
                <a:ext cx="4098750" cy="368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16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𝑃</m:t>
                      </m:r>
                      <m:r>
                        <a:rPr kumimoji="0" lang="en-US" altLang="zh-TW" sz="16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kumimoji="0" lang="en-US" altLang="zh-TW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16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0" lang="en-US" altLang="zh-TW" sz="1600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kumimoji="0"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16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0"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kumimoji="0" lang="en-US" altLang="zh-TW" sz="1600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TW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16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0" lang="en-US" altLang="zh-TW" sz="16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1</m:t>
                              </m:r>
                              <m:r>
                                <a:rPr kumimoji="0"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kumimoji="0" lang="en-US" altLang="zh-TW" sz="160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⋯</m:t>
                      </m:r>
                      <m:sSub>
                        <m:sSubPr>
                          <m:ctrlPr>
                            <a:rPr lang="en-US" altLang="zh-TW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6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𝑀</m:t>
                          </m:r>
                          <m:r>
                            <a:rPr lang="en-US" altLang="zh-TW" sz="16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TW" sz="16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𝑀</m:t>
                              </m:r>
                            </m:sub>
                          </m:sSub>
                        </m:sub>
                      </m:sSub>
                      <m:r>
                        <a:rPr kumimoji="0" lang="en-US" altLang="zh-TW" sz="1600" i="1" smtClean="0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0"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16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kumimoji="0" lang="en-US" altLang="zh-TW" sz="1600" b="0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r>
                            <a:rPr kumimoji="0" lang="en-US" altLang="zh-TW" sz="1600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1600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12</m:t>
                          </m:r>
                        </m:sub>
                      </m:sSub>
                      <m:r>
                        <a:rPr kumimoji="0" lang="en-US" altLang="zh-TW" sz="1600" i="1" smtClean="0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,</m:t>
                      </m:r>
                      <m:r>
                        <a:rPr kumimoji="0" lang="en-US" altLang="zh-TW" sz="160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⋯,</m:t>
                      </m:r>
                      <m:sSub>
                        <m:sSubPr>
                          <m:ctrlPr>
                            <a:rPr lang="en-US" altLang="zh-TW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16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𝑀</m:t>
                          </m:r>
                          <m:r>
                            <a:rPr lang="en-US" altLang="zh-TW" sz="16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TW" sz="16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𝑀</m:t>
                              </m:r>
                            </m:sub>
                          </m:sSub>
                        </m:sub>
                      </m:sSub>
                      <m:r>
                        <a:rPr kumimoji="0" lang="en-US" altLang="zh-TW" sz="16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kumimoji="0" lang="zh-TW" altLang="en-US" sz="1650" dirty="0">
                  <a:solidFill>
                    <a:prstClr val="black"/>
                  </a:solidFill>
                  <a:latin typeface="Calibri"/>
                  <a:ea typeface="新細明體"/>
                </a:endParaRPr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8000" y="3844800"/>
                <a:ext cx="4098750" cy="368049"/>
              </a:xfrm>
              <a:prstGeom prst="rect">
                <a:avLst/>
              </a:prstGeom>
              <a:blipFill rotWithShape="1">
                <a:blip r:embed="rId3"/>
                <a:stretch>
                  <a:fillRect t="-100000" b="-15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Line 2"/>
          <p:cNvSpPr>
            <a:spLocks noChangeShapeType="1"/>
          </p:cNvSpPr>
          <p:nvPr/>
        </p:nvSpPr>
        <p:spPr bwMode="auto">
          <a:xfrm>
            <a:off x="0" y="766800"/>
            <a:ext cx="9144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-108000" y="2674800"/>
                <a:ext cx="4068934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𝑃</m:t>
                      </m:r>
                      <m:r>
                        <a:rPr kumimoji="0" lang="en-US" altLang="zh-TW" i="1" smtClean="0">
                          <a:solidFill>
                            <a:prstClr val="black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kumimoji="0"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0" lang="en-US" altLang="zh-TW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11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kumimoji="0" lang="en-US" altLang="zh-TW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TW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TW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0" lang="en-US" altLang="zh-TW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d>
                      <m:r>
                        <a:rPr kumimoji="0" lang="en-US" altLang="zh-TW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⋯</m:t>
                      </m:r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0" lang="en-US" altLang="zh-TW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𝑀</m:t>
                          </m:r>
                          <m:r>
                            <a:rPr kumimoji="0" lang="en-US" altLang="zh-TW" b="0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TW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TW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en-US" altLang="zh-TW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𝑀</m:t>
                              </m:r>
                            </m:sub>
                          </m:sSub>
                        </m:sub>
                      </m:sSub>
                      <m:r>
                        <a:rPr kumimoji="0" lang="en-US" altLang="zh-TW" i="1" smtClean="0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  <m:r>
                            <a:rPr lang="en-US" altLang="zh-TW" b="0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zh-TW" b="0" i="1" smtClean="0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12</m:t>
                          </m:r>
                        </m:sub>
                      </m:sSub>
                      <m:r>
                        <a:rPr kumimoji="0" lang="en-US" altLang="zh-TW" i="1" smtClean="0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,</m:t>
                      </m:r>
                      <m:r>
                        <a:rPr kumimoji="0" lang="en-US" altLang="zh-TW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⋯,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𝑀</m:t>
                          </m:r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𝑀</m:t>
                              </m:r>
                            </m:sub>
                          </m:sSub>
                        </m:sub>
                      </m:sSub>
                      <m:r>
                        <a:rPr kumimoji="0" lang="en-US" altLang="zh-TW" i="1">
                          <a:solidFill>
                            <a:prstClr val="black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kumimoji="0" lang="zh-TW" altLang="en-US" dirty="0">
                  <a:solidFill>
                    <a:prstClr val="black"/>
                  </a:solidFill>
                  <a:latin typeface="Calibri"/>
                  <a:ea typeface="新細明體"/>
                </a:endParaRPr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8000" y="2674800"/>
                <a:ext cx="4068934" cy="393121"/>
              </a:xfrm>
              <a:prstGeom prst="rect">
                <a:avLst/>
              </a:prstGeom>
              <a:blipFill rotWithShape="1">
                <a:blip r:embed="rId4"/>
                <a:stretch>
                  <a:fillRect t="-112500" b="-1718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062F47D-F1E9-4C70-8172-35677879D32A}" type="slidenum">
              <a:rPr lang="zh-TW" altLang="en-US" smtClean="0"/>
              <a:pPr>
                <a:defRPr/>
              </a:pPr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50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Gibbs Sampling applied on LDA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69039" y="980728"/>
            <a:ext cx="4997363" cy="15324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>
              <a:solidFill>
                <a:prstClr val="black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020892" y="1822885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 smtClean="0">
                <a:solidFill>
                  <a:prstClr val="white"/>
                </a:solidFill>
              </a:rPr>
              <a:t>11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048502" y="1067331"/>
            <a:ext cx="697686" cy="6313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cxnSp>
        <p:nvCxnSpPr>
          <p:cNvPr id="13" name="Straight Connector 12"/>
          <p:cNvCxnSpPr>
            <a:stCxn id="9" idx="4"/>
            <a:endCxn id="8" idx="0"/>
          </p:cNvCxnSpPr>
          <p:nvPr/>
        </p:nvCxnSpPr>
        <p:spPr>
          <a:xfrm>
            <a:off x="4397345" y="1698631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4919835" y="1822885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 smtClean="0">
                <a:solidFill>
                  <a:prstClr val="white"/>
                </a:solidFill>
              </a:rPr>
              <a:t>12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4947445" y="1067331"/>
            <a:ext cx="697686" cy="6313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 smtClean="0">
              <a:solidFill>
                <a:prstClr val="white"/>
              </a:solidFill>
            </a:endParaRPr>
          </a:p>
        </p:txBody>
      </p:sp>
      <p:cxnSp>
        <p:nvCxnSpPr>
          <p:cNvPr id="31" name="Straight Connector 30"/>
          <p:cNvCxnSpPr>
            <a:stCxn id="30" idx="4"/>
            <a:endCxn id="29" idx="0"/>
          </p:cNvCxnSpPr>
          <p:nvPr/>
        </p:nvCxnSpPr>
        <p:spPr>
          <a:xfrm>
            <a:off x="5296288" y="1698631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5829876" y="1822885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 smtClean="0">
                <a:solidFill>
                  <a:prstClr val="white"/>
                </a:solidFill>
              </a:rPr>
              <a:t>13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5857486" y="1067331"/>
            <a:ext cx="697686" cy="6313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cxnSp>
        <p:nvCxnSpPr>
          <p:cNvPr id="34" name="Straight Connector 33"/>
          <p:cNvCxnSpPr>
            <a:stCxn id="33" idx="4"/>
            <a:endCxn id="32" idx="0"/>
          </p:cNvCxnSpPr>
          <p:nvPr/>
        </p:nvCxnSpPr>
        <p:spPr>
          <a:xfrm>
            <a:off x="6206329" y="1698631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265583" y="1822885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 smtClean="0">
                <a:solidFill>
                  <a:prstClr val="white"/>
                </a:solidFill>
              </a:rPr>
              <a:t>1n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7293193" y="1067331"/>
            <a:ext cx="697686" cy="6313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cxnSp>
        <p:nvCxnSpPr>
          <p:cNvPr id="37" name="Straight Connector 36"/>
          <p:cNvCxnSpPr>
            <a:stCxn id="36" idx="4"/>
            <a:endCxn id="35" idx="0"/>
          </p:cNvCxnSpPr>
          <p:nvPr/>
        </p:nvCxnSpPr>
        <p:spPr>
          <a:xfrm>
            <a:off x="7642036" y="1698631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3869039" y="2703761"/>
            <a:ext cx="4997363" cy="15324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>
              <a:solidFill>
                <a:prstClr val="black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4020892" y="3545918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 smtClean="0">
                <a:solidFill>
                  <a:prstClr val="white"/>
                </a:solidFill>
              </a:rPr>
              <a:t>2</a:t>
            </a:r>
            <a:r>
              <a:rPr kumimoji="0" lang="en-US" sz="1200" dirty="0">
                <a:solidFill>
                  <a:prstClr val="white"/>
                </a:solidFill>
              </a:rPr>
              <a:t>1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4048502" y="2790364"/>
            <a:ext cx="697686" cy="631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cxnSp>
        <p:nvCxnSpPr>
          <p:cNvPr id="41" name="Straight Connector 40"/>
          <p:cNvCxnSpPr>
            <a:stCxn id="40" idx="4"/>
            <a:endCxn id="39" idx="0"/>
          </p:cNvCxnSpPr>
          <p:nvPr/>
        </p:nvCxnSpPr>
        <p:spPr>
          <a:xfrm>
            <a:off x="4397345" y="3421664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4919835" y="3545918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>
                <a:solidFill>
                  <a:prstClr val="white"/>
                </a:solidFill>
              </a:rPr>
              <a:t>2</a:t>
            </a:r>
            <a:r>
              <a:rPr kumimoji="0" lang="en-US" sz="1200" dirty="0" smtClean="0">
                <a:solidFill>
                  <a:prstClr val="white"/>
                </a:solidFill>
              </a:rPr>
              <a:t>2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4947445" y="2790364"/>
            <a:ext cx="697686" cy="6313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cxnSp>
        <p:nvCxnSpPr>
          <p:cNvPr id="44" name="Straight Connector 43"/>
          <p:cNvCxnSpPr>
            <a:stCxn id="43" idx="4"/>
            <a:endCxn id="42" idx="0"/>
          </p:cNvCxnSpPr>
          <p:nvPr/>
        </p:nvCxnSpPr>
        <p:spPr>
          <a:xfrm>
            <a:off x="5296288" y="3421664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5829876" y="3545918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 smtClean="0">
                <a:solidFill>
                  <a:prstClr val="white"/>
                </a:solidFill>
              </a:rPr>
              <a:t>23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5857486" y="2790364"/>
            <a:ext cx="697686" cy="631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cxnSp>
        <p:nvCxnSpPr>
          <p:cNvPr id="47" name="Straight Connector 46"/>
          <p:cNvCxnSpPr>
            <a:stCxn id="46" idx="4"/>
            <a:endCxn id="45" idx="0"/>
          </p:cNvCxnSpPr>
          <p:nvPr/>
        </p:nvCxnSpPr>
        <p:spPr>
          <a:xfrm>
            <a:off x="6206329" y="3421664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7265583" y="3545918"/>
            <a:ext cx="752906" cy="6313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white"/>
                </a:solidFill>
              </a:rPr>
              <a:t>w</a:t>
            </a:r>
            <a:r>
              <a:rPr kumimoji="0" lang="en-US" sz="1200" dirty="0">
                <a:solidFill>
                  <a:prstClr val="white"/>
                </a:solidFill>
              </a:rPr>
              <a:t>2</a:t>
            </a:r>
            <a:r>
              <a:rPr kumimoji="0" lang="en-US" sz="1200" dirty="0" smtClean="0">
                <a:solidFill>
                  <a:prstClr val="white"/>
                </a:solidFill>
              </a:rPr>
              <a:t>n</a:t>
            </a: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7293193" y="2790364"/>
            <a:ext cx="697686" cy="631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cxnSp>
        <p:nvCxnSpPr>
          <p:cNvPr id="50" name="Straight Connector 49"/>
          <p:cNvCxnSpPr>
            <a:stCxn id="49" idx="4"/>
            <a:endCxn id="48" idx="0"/>
          </p:cNvCxnSpPr>
          <p:nvPr/>
        </p:nvCxnSpPr>
        <p:spPr>
          <a:xfrm>
            <a:off x="7642036" y="3421664"/>
            <a:ext cx="0" cy="1242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6748986" y="1588182"/>
            <a:ext cx="51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black"/>
                </a:solidFill>
                <a:latin typeface="Calibri"/>
                <a:ea typeface="+mn-ea"/>
              </a:rPr>
              <a:t>…</a:t>
            </a:r>
            <a:endParaRPr kumimoji="0" lang="en-US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735727" y="3236998"/>
            <a:ext cx="51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black"/>
                </a:solidFill>
                <a:latin typeface="Calibri"/>
                <a:ea typeface="+mn-ea"/>
              </a:rPr>
              <a:t>…</a:t>
            </a:r>
            <a:endParaRPr kumimoji="0" lang="en-US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66" name="TextBox 65"/>
          <p:cNvSpPr txBox="1"/>
          <p:nvPr/>
        </p:nvSpPr>
        <p:spPr>
          <a:xfrm rot="5400000">
            <a:off x="6112207" y="4570759"/>
            <a:ext cx="51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black"/>
                </a:solidFill>
                <a:latin typeface="Calibri"/>
                <a:ea typeface="+mn-ea"/>
              </a:rPr>
              <a:t>…</a:t>
            </a:r>
            <a:endParaRPr kumimoji="0" lang="en-US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142734" y="2112465"/>
            <a:ext cx="847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black"/>
                </a:solidFill>
                <a:latin typeface="Calibri"/>
                <a:ea typeface="+mn-ea"/>
              </a:rPr>
              <a:t>Doc 1</a:t>
            </a:r>
            <a:endParaRPr kumimoji="0" lang="en-US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142734" y="3807886"/>
            <a:ext cx="847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black"/>
                </a:solidFill>
                <a:latin typeface="Calibri"/>
                <a:ea typeface="+mn-ea"/>
              </a:rPr>
              <a:t>Doc 2</a:t>
            </a:r>
            <a:endParaRPr kumimoji="0" lang="en-US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756976" y="5154366"/>
            <a:ext cx="697686" cy="6313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8292961" y="5154366"/>
            <a:ext cx="697686" cy="6313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7517873" y="5154366"/>
            <a:ext cx="697686" cy="631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kumimoji="0" lang="en-US" dirty="0">
              <a:solidFill>
                <a:prstClr val="white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6634" y="1020644"/>
            <a:ext cx="3506437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500"/>
              </a:spcBef>
              <a:spcAft>
                <a:spcPts val="0"/>
              </a:spcAft>
            </a:pPr>
            <a:r>
              <a:rPr kumimoji="0" lang="en-US" sz="2400" dirty="0" smtClean="0">
                <a:solidFill>
                  <a:prstClr val="black"/>
                </a:solidFill>
                <a:latin typeface="Calibri"/>
                <a:ea typeface="+mn-ea"/>
              </a:rPr>
              <a:t>Sample P(Z,W) :</a:t>
            </a:r>
          </a:p>
          <a:p>
            <a:pPr marL="514350" indent="-514350" defTabSz="457200" fontAlgn="auto">
              <a:spcBef>
                <a:spcPts val="500"/>
              </a:spcBef>
              <a:spcAft>
                <a:spcPts val="0"/>
              </a:spcAft>
              <a:buFontTx/>
              <a:buAutoNum type="arabicPeriod"/>
            </a:pPr>
            <a:r>
              <a:rPr kumimoji="0" lang="en-US" sz="2400" dirty="0" smtClean="0">
                <a:solidFill>
                  <a:prstClr val="black"/>
                </a:solidFill>
                <a:latin typeface="Calibri"/>
                <a:ea typeface="+mn-ea"/>
              </a:rPr>
              <a:t>Random Initialization</a:t>
            </a:r>
            <a:endParaRPr kumimoji="0" lang="en-US" sz="2400" dirty="0">
              <a:solidFill>
                <a:prstClr val="black"/>
              </a:solidFill>
              <a:latin typeface="Calibri"/>
              <a:ea typeface="+mn-ea"/>
            </a:endParaRPr>
          </a:p>
          <a:p>
            <a:pPr marL="514350" indent="-514350" defTabSz="457200" fontAlgn="auto">
              <a:spcBef>
                <a:spcPts val="500"/>
              </a:spcBef>
              <a:spcAft>
                <a:spcPts val="0"/>
              </a:spcAft>
              <a:buFontTx/>
              <a:buAutoNum type="arabicPeriod"/>
            </a:pPr>
            <a:r>
              <a:rPr kumimoji="0" lang="en-US" sz="2400" dirty="0" smtClean="0">
                <a:solidFill>
                  <a:prstClr val="black"/>
                </a:solidFill>
                <a:latin typeface="Calibri"/>
                <a:ea typeface="+mn-ea"/>
              </a:rPr>
              <a:t>Erase Z</a:t>
            </a:r>
            <a:r>
              <a:rPr kumimoji="0" lang="en-US" sz="1600" dirty="0" smtClean="0">
                <a:solidFill>
                  <a:prstClr val="black"/>
                </a:solidFill>
                <a:latin typeface="Calibri"/>
                <a:ea typeface="+mn-ea"/>
              </a:rPr>
              <a:t>11</a:t>
            </a:r>
            <a:r>
              <a:rPr kumimoji="0" lang="en-US" sz="2400" dirty="0" smtClean="0">
                <a:solidFill>
                  <a:prstClr val="black"/>
                </a:solidFill>
                <a:latin typeface="Calibri"/>
                <a:ea typeface="+mn-ea"/>
              </a:rPr>
              <a:t>, and draw a new Z</a:t>
            </a:r>
            <a:r>
              <a:rPr kumimoji="0" lang="en-US" sz="1600" dirty="0" smtClean="0">
                <a:solidFill>
                  <a:prstClr val="black"/>
                </a:solidFill>
                <a:latin typeface="Calibri"/>
                <a:ea typeface="+mn-ea"/>
              </a:rPr>
              <a:t>11</a:t>
            </a:r>
            <a:r>
              <a:rPr kumimoji="0" lang="en-US" sz="2400" dirty="0" smtClean="0">
                <a:solidFill>
                  <a:prstClr val="black"/>
                </a:solidFill>
                <a:latin typeface="Calibri"/>
                <a:ea typeface="+mn-ea"/>
              </a:rPr>
              <a:t> ~</a:t>
            </a:r>
          </a:p>
          <a:p>
            <a:pPr marL="514350" indent="-514350" defTabSz="457200" fontAlgn="auto">
              <a:spcBef>
                <a:spcPts val="500"/>
              </a:spcBef>
              <a:spcAft>
                <a:spcPts val="0"/>
              </a:spcAft>
              <a:buFontTx/>
              <a:buAutoNum type="arabicPeriod"/>
            </a:pPr>
            <a:endParaRPr kumimoji="0" lang="en-US" sz="2400" dirty="0">
              <a:solidFill>
                <a:prstClr val="black"/>
              </a:solidFill>
              <a:latin typeface="Calibri"/>
              <a:ea typeface="+mn-ea"/>
            </a:endParaRPr>
          </a:p>
          <a:p>
            <a:pPr marL="514350" indent="-514350" defTabSz="457200" fontAlgn="auto">
              <a:spcBef>
                <a:spcPts val="700"/>
              </a:spcBef>
              <a:spcAft>
                <a:spcPts val="0"/>
              </a:spcAft>
              <a:buFontTx/>
              <a:buAutoNum type="arabicPeriod"/>
            </a:pPr>
            <a:r>
              <a:rPr kumimoji="0" lang="en-US" sz="2400" dirty="0">
                <a:solidFill>
                  <a:prstClr val="black"/>
                </a:solidFill>
                <a:latin typeface="Calibri"/>
                <a:ea typeface="+mn-ea"/>
              </a:rPr>
              <a:t>Erase </a:t>
            </a:r>
            <a:r>
              <a:rPr kumimoji="0" lang="en-US" sz="2400" dirty="0" smtClean="0">
                <a:solidFill>
                  <a:prstClr val="black"/>
                </a:solidFill>
                <a:latin typeface="Calibri"/>
                <a:ea typeface="+mn-ea"/>
              </a:rPr>
              <a:t>Z</a:t>
            </a:r>
            <a:r>
              <a:rPr kumimoji="0" lang="en-US" sz="1600" dirty="0" smtClean="0">
                <a:solidFill>
                  <a:prstClr val="black"/>
                </a:solidFill>
                <a:latin typeface="Calibri"/>
                <a:ea typeface="+mn-ea"/>
              </a:rPr>
              <a:t>12</a:t>
            </a:r>
            <a:r>
              <a:rPr kumimoji="0" lang="en-US" sz="2400" dirty="0" smtClean="0">
                <a:solidFill>
                  <a:prstClr val="black"/>
                </a:solidFill>
                <a:latin typeface="Calibri"/>
                <a:ea typeface="+mn-ea"/>
              </a:rPr>
              <a:t>, </a:t>
            </a:r>
            <a:r>
              <a:rPr kumimoji="0" lang="en-US" sz="2400" dirty="0">
                <a:solidFill>
                  <a:prstClr val="black"/>
                </a:solidFill>
                <a:latin typeface="Calibri"/>
                <a:ea typeface="+mn-ea"/>
              </a:rPr>
              <a:t>and draw </a:t>
            </a:r>
            <a:r>
              <a:rPr kumimoji="0" lang="en-US" sz="2400" dirty="0" smtClean="0">
                <a:solidFill>
                  <a:prstClr val="black"/>
                </a:solidFill>
                <a:latin typeface="Calibri"/>
                <a:ea typeface="+mn-ea"/>
              </a:rPr>
              <a:t>a new Z</a:t>
            </a:r>
            <a:r>
              <a:rPr kumimoji="0" lang="en-US" sz="1600" dirty="0" smtClean="0">
                <a:solidFill>
                  <a:prstClr val="black"/>
                </a:solidFill>
                <a:latin typeface="Calibri"/>
                <a:ea typeface="+mn-ea"/>
              </a:rPr>
              <a:t>12</a:t>
            </a:r>
            <a:r>
              <a:rPr kumimoji="0" lang="en-US" sz="2400" dirty="0" smtClean="0">
                <a:solidFill>
                  <a:prstClr val="black"/>
                </a:solidFill>
                <a:latin typeface="Calibri"/>
                <a:ea typeface="+mn-ea"/>
              </a:rPr>
              <a:t> ~</a:t>
            </a:r>
            <a:endParaRPr kumimoji="0" lang="en-US" sz="24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634" y="4236198"/>
            <a:ext cx="50743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457200" fontAlgn="auto">
              <a:spcBef>
                <a:spcPts val="0"/>
              </a:spcBef>
              <a:spcAft>
                <a:spcPts val="0"/>
              </a:spcAft>
              <a:buFontTx/>
              <a:buAutoNum type="arabicPeriod" startAt="4"/>
            </a:pPr>
            <a:r>
              <a:rPr kumimoji="0" lang="en-US" sz="2400" dirty="0" smtClean="0">
                <a:solidFill>
                  <a:prstClr val="black"/>
                </a:solidFill>
                <a:latin typeface="Calibri"/>
                <a:ea typeface="+mn-ea"/>
              </a:rPr>
              <a:t>Iteratively update topic assignment for each word until converge</a:t>
            </a:r>
          </a:p>
          <a:p>
            <a:pPr marL="457200" indent="-457200" defTabSz="457200">
              <a:buFontTx/>
              <a:buAutoNum type="arabicPeriod" startAt="4"/>
            </a:pPr>
            <a:r>
              <a:rPr lang="en-US" altLang="zh-TW" sz="2400" dirty="0">
                <a:solidFill>
                  <a:prstClr val="black"/>
                </a:solidFill>
              </a:rPr>
              <a:t>Compute θ, φ according to the final </a:t>
            </a:r>
            <a:r>
              <a:rPr lang="en-US" altLang="zh-TW" sz="2400" dirty="0" smtClean="0">
                <a:solidFill>
                  <a:prstClr val="black"/>
                </a:solidFill>
              </a:rPr>
              <a:t>setting</a:t>
            </a:r>
            <a:endParaRPr kumimoji="0" lang="en-US" sz="2400" dirty="0" smtClean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57" name="Line 2"/>
          <p:cNvSpPr>
            <a:spLocks noChangeShapeType="1"/>
          </p:cNvSpPr>
          <p:nvPr/>
        </p:nvSpPr>
        <p:spPr bwMode="auto">
          <a:xfrm>
            <a:off x="0" y="766800"/>
            <a:ext cx="9144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-108520" y="2675839"/>
                <a:ext cx="4068934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𝑃</m:t>
                      </m:r>
                      <m:r>
                        <a:rPr kumimoji="0" lang="en-US" altLang="zh-TW" i="1" smtClean="0">
                          <a:solidFill>
                            <a:prstClr val="black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kumimoji="0"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0" lang="en-US" altLang="zh-TW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11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kumimoji="0" lang="en-US" altLang="zh-TW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TW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TW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0" lang="en-US" altLang="zh-TW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d>
                      <m:r>
                        <a:rPr kumimoji="0" lang="en-US" altLang="zh-TW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⋯</m:t>
                      </m:r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0" lang="en-US" altLang="zh-TW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𝑀</m:t>
                          </m:r>
                          <m:r>
                            <a:rPr kumimoji="0" lang="en-US" altLang="zh-TW" b="0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TW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TW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en-US" altLang="zh-TW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𝑀</m:t>
                              </m:r>
                            </m:sub>
                          </m:sSub>
                        </m:sub>
                      </m:sSub>
                      <m:r>
                        <a:rPr kumimoji="0" lang="en-US" altLang="zh-TW" i="1" smtClean="0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  <m:r>
                            <a:rPr lang="en-US" altLang="zh-TW" b="0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zh-TW" b="0" i="1" smtClean="0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0" lang="en-US" altLang="zh-TW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12</m:t>
                          </m:r>
                        </m:sub>
                      </m:sSub>
                      <m:r>
                        <a:rPr kumimoji="0" lang="en-US" altLang="zh-TW" i="1" smtClean="0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,</m:t>
                      </m:r>
                      <m:r>
                        <a:rPr kumimoji="0" lang="en-US" altLang="zh-TW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⋯,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𝑀</m:t>
                          </m:r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𝑀</m:t>
                              </m:r>
                            </m:sub>
                          </m:sSub>
                        </m:sub>
                      </m:sSub>
                      <m:r>
                        <a:rPr kumimoji="0" lang="en-US" altLang="zh-TW" i="1">
                          <a:solidFill>
                            <a:prstClr val="black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kumimoji="0" lang="zh-TW" altLang="en-US" dirty="0">
                  <a:solidFill>
                    <a:prstClr val="black"/>
                  </a:solidFill>
                  <a:latin typeface="Calibri"/>
                  <a:ea typeface="新細明體"/>
                </a:endParaRPr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8520" y="2675839"/>
                <a:ext cx="4068934" cy="393121"/>
              </a:xfrm>
              <a:prstGeom prst="rect">
                <a:avLst/>
              </a:prstGeom>
              <a:blipFill rotWithShape="1">
                <a:blip r:embed="rId3"/>
                <a:stretch>
                  <a:fillRect t="-112500" b="-1718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-108000" y="3844638"/>
                <a:ext cx="3994619" cy="3597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16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𝑃</m:t>
                      </m:r>
                      <m:r>
                        <a:rPr kumimoji="0" lang="en-US" altLang="zh-TW" sz="16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kumimoji="0" lang="en-US" altLang="zh-TW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16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0" lang="en-US" altLang="zh-TW" sz="1600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kumimoji="0"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16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0"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kumimoji="0" lang="en-US" altLang="zh-TW" sz="1600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TW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16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0" lang="en-US" altLang="zh-TW" sz="16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1</m:t>
                              </m:r>
                              <m:r>
                                <a:rPr kumimoji="0"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kumimoji="0" lang="en-US" altLang="zh-TW" sz="160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⋯</m:t>
                      </m:r>
                      <m:sSub>
                        <m:sSubPr>
                          <m:ctrlPr>
                            <a:rPr lang="en-US" altLang="zh-TW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6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𝑀</m:t>
                          </m:r>
                          <m:r>
                            <a:rPr lang="en-US" altLang="zh-TW" sz="16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TW" sz="16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𝑀</m:t>
                              </m:r>
                            </m:sub>
                          </m:sSub>
                        </m:sub>
                      </m:sSub>
                      <m:r>
                        <a:rPr kumimoji="0" lang="en-US" altLang="zh-TW" sz="1600" i="1" smtClean="0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0"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16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kumimoji="0" lang="en-US" altLang="zh-TW" sz="1600" b="0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r>
                            <a:rPr kumimoji="0" lang="en-US" altLang="zh-TW" sz="1600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0" lang="en-US" altLang="zh-TW" sz="1600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12</m:t>
                          </m:r>
                        </m:sub>
                      </m:sSub>
                      <m:r>
                        <a:rPr kumimoji="0" lang="en-US" altLang="zh-TW" sz="1600" i="1" smtClean="0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,</m:t>
                      </m:r>
                      <m:r>
                        <a:rPr kumimoji="0" lang="en-US" altLang="zh-TW" sz="160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⋯,</m:t>
                      </m:r>
                      <m:sSub>
                        <m:sSubPr>
                          <m:ctrlPr>
                            <a:rPr lang="en-US" altLang="zh-TW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16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𝑀</m:t>
                          </m:r>
                          <m:r>
                            <a:rPr lang="en-US" altLang="zh-TW" sz="1600" i="1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TW" sz="1600" i="1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𝑀</m:t>
                              </m:r>
                            </m:sub>
                          </m:sSub>
                        </m:sub>
                      </m:sSub>
                      <m:r>
                        <a:rPr kumimoji="0" lang="en-US" altLang="zh-TW" sz="16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kumimoji="0" lang="zh-TW" altLang="en-US" sz="1650" dirty="0">
                  <a:solidFill>
                    <a:prstClr val="black"/>
                  </a:solidFill>
                  <a:latin typeface="Calibri"/>
                  <a:ea typeface="新細明體"/>
                </a:endParaRPr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8000" y="3844638"/>
                <a:ext cx="3994619" cy="359714"/>
              </a:xfrm>
              <a:prstGeom prst="rect">
                <a:avLst/>
              </a:prstGeom>
              <a:blipFill rotWithShape="1">
                <a:blip r:embed="rId4"/>
                <a:stretch>
                  <a:fillRect t="-101695" b="-1559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062F47D-F1E9-4C70-8172-35677879D32A}" type="slidenum">
              <a:rPr lang="zh-TW" altLang="en-US" smtClean="0"/>
              <a:pPr>
                <a:defRPr/>
              </a:pPr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444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07996"/>
          </a:xfrm>
        </p:spPr>
        <p:txBody>
          <a:bodyPr>
            <a:spAutoFit/>
          </a:bodyPr>
          <a:lstStyle/>
          <a:p>
            <a:r>
              <a:rPr lang="en-US" altLang="zh-TW" dirty="0" smtClean="0"/>
              <a:t>Matrix Factorization (MF) for Recommendation systems</a:t>
            </a:r>
            <a:endParaRPr lang="zh-TW" altLang="en-US" dirty="0" smtClean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4205190435"/>
              </p:ext>
            </p:extLst>
          </p:nvPr>
        </p:nvGraphicFramePr>
        <p:xfrm>
          <a:off x="683568" y="1628800"/>
          <a:ext cx="8153400" cy="3257856"/>
        </p:xfrm>
        <a:graphic>
          <a:graphicData uri="http://schemas.openxmlformats.org/drawingml/2006/table">
            <a:tbl>
              <a:tblPr/>
              <a:tblGrid>
                <a:gridCol w="864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6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5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43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5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43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5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43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59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39763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Movie1</a:t>
                      </a:r>
                      <a:endParaRPr kumimoji="0" lang="zh-TW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Movie2</a:t>
                      </a:r>
                      <a:endParaRPr kumimoji="0" lang="zh-TW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Movie3</a:t>
                      </a:r>
                      <a:endParaRPr kumimoji="0" lang="zh-TW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Movie4</a:t>
                      </a:r>
                      <a:endParaRPr kumimoji="0" lang="zh-TW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Movie5</a:t>
                      </a:r>
                      <a:endParaRPr kumimoji="0" lang="zh-TW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Movie6</a:t>
                      </a:r>
                      <a:endParaRPr kumimoji="0" lang="zh-TW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Movie7</a:t>
                      </a:r>
                      <a:endParaRPr kumimoji="0" lang="zh-TW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Movie8</a:t>
                      </a:r>
                      <a:endParaRPr kumimoji="0" lang="zh-TW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Movie9</a:t>
                      </a:r>
                      <a:endParaRPr kumimoji="0" lang="zh-TW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User A</a:t>
                      </a: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3.7</a:t>
                      </a: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4.0</a:t>
                      </a: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938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User B</a:t>
                      </a: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4.0</a:t>
                      </a: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4.3</a:t>
                      </a: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User C</a:t>
                      </a: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4.1</a:t>
                      </a: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User D</a:t>
                      </a: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2.3</a:t>
                      </a: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2.5</a:t>
                      </a: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User E</a:t>
                      </a: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3.3</a:t>
                      </a: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User F</a:t>
                      </a:r>
                      <a:endParaRPr kumimoji="0" lang="zh-TW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2.9</a:t>
                      </a: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User </a:t>
                      </a:r>
                      <a:r>
                        <a:rPr kumimoji="0" lang="en-US" altLang="zh-TW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  <a:cs typeface="+mn-cs"/>
                        </a:rPr>
                        <a:t>G</a:t>
                      </a:r>
                      <a:endParaRPr kumimoji="0" lang="zh-TW" alt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  <a:cs typeface="+mn-cs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2.6</a:t>
                      </a: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w Cen MT" pitchFamily="34" charset="0"/>
                          <a:ea typeface="微軟正黑體" pitchFamily="34" charset="-120"/>
                        </a:rPr>
                        <a:t>2.7</a:t>
                      </a: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defRPr kumimoji="1" sz="25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1pPr>
                      <a:lvl2pPr marL="742950" indent="-285750">
                        <a:spcBef>
                          <a:spcPts val="550"/>
                        </a:spcBef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defRPr kumimoji="1" sz="22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2pPr>
                      <a:lvl3pPr marL="1143000" indent="-228600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100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3pPr>
                      <a:lvl4pPr marL="1600200" indent="-228600">
                        <a:spcBef>
                          <a:spcPts val="400"/>
                        </a:spcBef>
                        <a:buClr>
                          <a:srgbClr val="A5AB81"/>
                        </a:buClr>
                        <a:buSzPct val="7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5pPr>
                      <a:lvl6pPr marL="25146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6pPr>
                      <a:lvl7pPr marL="29718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7pPr>
                      <a:lvl8pPr marL="34290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8pPr>
                      <a:lvl9pPr marL="3886200" indent="-228600" fontAlgn="base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D8B25C"/>
                        </a:buClr>
                        <a:buSzPct val="6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w Cen MT" pitchFamily="34" charset="0"/>
                          <a:ea typeface="微軟正黑體" pitchFamily="34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w Cen MT" pitchFamily="34" charset="0"/>
                        <a:ea typeface="微軟正黑體" pitchFamily="34" charset="-12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0" y="1124744"/>
            <a:ext cx="9144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683568" y="5229200"/>
                <a:ext cx="381642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altLang="zh-TW" sz="2400" b="0" i="1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  <m:t>𝑢𝑖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rating   </a:t>
                </a:r>
              </a:p>
              <a:p>
                <a:r>
                  <a:rPr lang="en-US" altLang="zh-TW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u:</a:t>
                </a:r>
                <a:r>
                  <a:rPr lang="zh-TW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user     </a:t>
                </a:r>
              </a:p>
              <a:p>
                <a:r>
                  <a:rPr lang="en-US" altLang="zh-TW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i:</a:t>
                </a:r>
                <a:r>
                  <a:rPr lang="zh-TW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 </a:t>
                </a:r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5229200"/>
                <a:ext cx="3816424" cy="1200329"/>
              </a:xfrm>
              <a:prstGeom prst="rect">
                <a:avLst/>
              </a:prstGeom>
              <a:blipFill rotWithShape="1">
                <a:blip r:embed="rId2"/>
                <a:stretch>
                  <a:fillRect l="-2396" t="-4061" b="-106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062F47D-F1E9-4C70-8172-35677879D32A}" type="slidenum">
              <a:rPr lang="zh-TW" altLang="en-US" smtClean="0"/>
              <a:pPr>
                <a:defRPr/>
              </a:pPr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689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Matrix Factorization (MF)</a:t>
            </a:r>
            <a:endParaRPr lang="zh-TW" altLang="en-US" dirty="0" smtClean="0"/>
          </a:p>
        </p:txBody>
      </p:sp>
      <p:sp>
        <p:nvSpPr>
          <p:cNvPr id="20482" name="內容版面配置區 2"/>
          <p:cNvSpPr>
            <a:spLocks noGrp="1"/>
          </p:cNvSpPr>
          <p:nvPr>
            <p:ph idx="1"/>
          </p:nvPr>
        </p:nvSpPr>
        <p:spPr>
          <a:xfrm>
            <a:off x="0" y="907200"/>
            <a:ext cx="9144000" cy="892552"/>
          </a:xfrm>
        </p:spPr>
        <p:txBody>
          <a:bodyPr/>
          <a:lstStyle/>
          <a:p>
            <a:r>
              <a:rPr lang="en-US" altLang="zh-TW" sz="2600" dirty="0" smtClean="0"/>
              <a:t>Mapping both users and items to a joint latent factor space of </a:t>
            </a:r>
            <a:r>
              <a:rPr lang="en-US" altLang="zh-TW" sz="2600" dirty="0" smtClean="0">
                <a:solidFill>
                  <a:srgbClr val="FF0000"/>
                </a:solidFill>
              </a:rPr>
              <a:t>dimensionality f</a:t>
            </a:r>
            <a:endParaRPr lang="zh-TW" altLang="en-US" sz="2600" dirty="0" smtClean="0">
              <a:solidFill>
                <a:srgbClr val="FF0000"/>
              </a:solidFill>
            </a:endParaRPr>
          </a:p>
        </p:txBody>
      </p:sp>
      <p:grpSp>
        <p:nvGrpSpPr>
          <p:cNvPr id="3" name="群組 2"/>
          <p:cNvGrpSpPr>
            <a:grpSpLocks noChangeAspect="1"/>
          </p:cNvGrpSpPr>
          <p:nvPr/>
        </p:nvGrpSpPr>
        <p:grpSpPr>
          <a:xfrm>
            <a:off x="35496" y="3864129"/>
            <a:ext cx="9028701" cy="2550183"/>
            <a:chOff x="1208983" y="4060098"/>
            <a:chExt cx="6269930" cy="1770960"/>
          </a:xfrm>
        </p:grpSpPr>
        <p:sp>
          <p:nvSpPr>
            <p:cNvPr id="9" name="矩形 8"/>
            <p:cNvSpPr/>
            <p:nvPr/>
          </p:nvSpPr>
          <p:spPr>
            <a:xfrm>
              <a:off x="1569749" y="4488532"/>
              <a:ext cx="2016224" cy="120973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>
              <a:spLocks/>
            </p:cNvSpPr>
            <p:nvPr/>
          </p:nvSpPr>
          <p:spPr>
            <a:xfrm>
              <a:off x="5101449" y="4488532"/>
              <a:ext cx="2016224" cy="60486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>
              <a:spLocks/>
            </p:cNvSpPr>
            <p:nvPr/>
          </p:nvSpPr>
          <p:spPr>
            <a:xfrm rot="5400000">
              <a:off x="3952023" y="4733332"/>
              <a:ext cx="1209600" cy="720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/>
                <p:cNvSpPr txBox="1"/>
                <p:nvPr/>
              </p:nvSpPr>
              <p:spPr>
                <a:xfrm>
                  <a:off x="5420413" y="4618439"/>
                  <a:ext cx="318062" cy="277854"/>
                </a:xfrm>
                <a:prstGeom prst="rect">
                  <a:avLst/>
                </a:prstGeom>
                <a:noFill/>
              </p:spPr>
              <p:txBody>
                <a:bodyPr wrap="none" rtlCol="0" anchor="ctr" anchorCtr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12" name="文字方塊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0413" y="4618439"/>
                  <a:ext cx="318062" cy="277854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/>
                <p:cNvSpPr txBox="1"/>
                <p:nvPr/>
              </p:nvSpPr>
              <p:spPr>
                <a:xfrm>
                  <a:off x="1820635" y="5149604"/>
                  <a:ext cx="375459" cy="277854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txBody>
                <a:bodyPr wrap="none" rtlCol="0" anchor="ctr" anchorCtr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/>
                                <a:cs typeface="Times New Roman" panose="02020603050405020304" pitchFamily="18" charset="0"/>
                              </a:rPr>
                              <m:t>𝑢𝑖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13" name="文字方塊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0635" y="5149604"/>
                  <a:ext cx="375459" cy="277854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/>
                <p:cNvSpPr txBox="1"/>
                <p:nvPr/>
              </p:nvSpPr>
              <p:spPr>
                <a:xfrm>
                  <a:off x="4379310" y="5170939"/>
                  <a:ext cx="362768" cy="277854"/>
                </a:xfrm>
                <a:prstGeom prst="rect">
                  <a:avLst/>
                </a:prstGeom>
                <a:noFill/>
              </p:spPr>
              <p:txBody>
                <a:bodyPr wrap="none" rtlCol="0" anchor="ctr" anchorCtr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TW" alt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000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/>
                              </a:rPr>
                              <m:t>𝑢</m:t>
                            </m:r>
                          </m:sub>
                          <m:sup>
                            <m:r>
                              <a:rPr lang="en-US" altLang="zh-TW" sz="2000" b="0" i="1" smtClean="0">
                                <a:latin typeface="Cambria Math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14" name="文字方塊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9310" y="5170939"/>
                  <a:ext cx="362768" cy="277854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直線接點 14"/>
            <p:cNvCxnSpPr/>
            <p:nvPr/>
          </p:nvCxnSpPr>
          <p:spPr>
            <a:xfrm>
              <a:off x="1353725" y="4632628"/>
              <a:ext cx="0" cy="540000"/>
            </a:xfrm>
            <a:prstGeom prst="line">
              <a:avLst/>
            </a:prstGeom>
            <a:ln w="127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>
            <a:xfrm>
              <a:off x="2073044" y="5505936"/>
              <a:ext cx="0" cy="192330"/>
            </a:xfrm>
            <a:prstGeom prst="line">
              <a:avLst/>
            </a:prstGeom>
            <a:ln w="127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>
            <a:xfrm flipV="1">
              <a:off x="2253973" y="5311148"/>
              <a:ext cx="1332000" cy="830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 flipV="1">
              <a:off x="1573941" y="5311148"/>
              <a:ext cx="252000" cy="830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/>
            <p:nvPr/>
          </p:nvCxnSpPr>
          <p:spPr>
            <a:xfrm>
              <a:off x="1749797" y="4300154"/>
              <a:ext cx="252000" cy="0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文字方塊 19"/>
            <p:cNvSpPr txBox="1"/>
            <p:nvPr/>
          </p:nvSpPr>
          <p:spPr>
            <a:xfrm>
              <a:off x="1978176" y="4163722"/>
              <a:ext cx="177221" cy="27785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 anchor="ctr" anchorCtr="0">
              <a:spAutoFit/>
            </a:bodyPr>
            <a:lstStyle/>
            <a:p>
              <a:r>
                <a:rPr lang="en-US" altLang="zh-TW" sz="2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直線接點 20"/>
            <p:cNvCxnSpPr/>
            <p:nvPr/>
          </p:nvCxnSpPr>
          <p:spPr>
            <a:xfrm>
              <a:off x="2206124" y="4296786"/>
              <a:ext cx="1235833" cy="0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文字方塊 21"/>
            <p:cNvSpPr txBox="1"/>
            <p:nvPr/>
          </p:nvSpPr>
          <p:spPr>
            <a:xfrm>
              <a:off x="3471999" y="4148654"/>
              <a:ext cx="187240" cy="27785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 anchor="ctr" anchorCtr="0">
              <a:spAutoFit/>
            </a:bodyPr>
            <a:lstStyle/>
            <a:p>
              <a:r>
                <a: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1555429" y="4153008"/>
              <a:ext cx="217296" cy="27785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 anchor="ctr" anchorCtr="0">
              <a:spAutoFit/>
            </a:bodyPr>
            <a:lstStyle/>
            <a:p>
              <a:r>
                <a: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" name="直線接點 23"/>
            <p:cNvCxnSpPr/>
            <p:nvPr/>
          </p:nvCxnSpPr>
          <p:spPr>
            <a:xfrm>
              <a:off x="2073044" y="4488612"/>
              <a:ext cx="0" cy="720000"/>
            </a:xfrm>
            <a:prstGeom prst="line">
              <a:avLst/>
            </a:prstGeom>
            <a:ln w="127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文字方塊 24"/>
            <p:cNvSpPr txBox="1"/>
            <p:nvPr/>
          </p:nvSpPr>
          <p:spPr>
            <a:xfrm>
              <a:off x="1226071" y="4375519"/>
              <a:ext cx="217296" cy="27785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 anchor="ctr" anchorCtr="0">
              <a:spAutoFit/>
            </a:bodyPr>
            <a:lstStyle/>
            <a:p>
              <a:r>
                <a: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1222920" y="5122789"/>
              <a:ext cx="217296" cy="27785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 anchor="ctr" anchorCtr="0">
              <a:spAutoFit/>
            </a:bodyPr>
            <a:lstStyle/>
            <a:p>
              <a:r>
                <a: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7" name="直線接點 26"/>
            <p:cNvCxnSpPr/>
            <p:nvPr/>
          </p:nvCxnSpPr>
          <p:spPr>
            <a:xfrm>
              <a:off x="1351512" y="5376322"/>
              <a:ext cx="0" cy="192330"/>
            </a:xfrm>
            <a:prstGeom prst="line">
              <a:avLst/>
            </a:prstGeom>
            <a:ln w="127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文字方塊 27"/>
            <p:cNvSpPr txBox="1"/>
            <p:nvPr/>
          </p:nvSpPr>
          <p:spPr>
            <a:xfrm>
              <a:off x="1208983" y="5519607"/>
              <a:ext cx="257371" cy="27785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 anchor="ctr" anchorCtr="0">
              <a:spAutoFit/>
            </a:bodyPr>
            <a:lstStyle/>
            <a:p>
              <a:r>
                <a: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3613974" y="4698428"/>
              <a:ext cx="360040" cy="553998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TW" sz="3000" dirty="0" smtClean="0"/>
                <a:t>=</a:t>
              </a:r>
              <a:endParaRPr lang="zh-TW" altLang="en-US" sz="3000" dirty="0"/>
            </a:p>
          </p:txBody>
        </p:sp>
        <p:cxnSp>
          <p:nvCxnSpPr>
            <p:cNvPr id="30" name="直線接點 29"/>
            <p:cNvCxnSpPr/>
            <p:nvPr/>
          </p:nvCxnSpPr>
          <p:spPr>
            <a:xfrm flipV="1">
              <a:off x="4208973" y="5311978"/>
              <a:ext cx="144000" cy="830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線接點 30"/>
            <p:cNvCxnSpPr/>
            <p:nvPr/>
          </p:nvCxnSpPr>
          <p:spPr>
            <a:xfrm flipV="1">
              <a:off x="4771713" y="5314128"/>
              <a:ext cx="144000" cy="830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線接點 31"/>
            <p:cNvCxnSpPr/>
            <p:nvPr/>
          </p:nvCxnSpPr>
          <p:spPr>
            <a:xfrm>
              <a:off x="4000477" y="4645164"/>
              <a:ext cx="0" cy="540000"/>
            </a:xfrm>
            <a:prstGeom prst="line">
              <a:avLst/>
            </a:prstGeom>
            <a:ln w="127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文字方塊 32"/>
            <p:cNvSpPr txBox="1"/>
            <p:nvPr/>
          </p:nvSpPr>
          <p:spPr>
            <a:xfrm>
              <a:off x="3897565" y="4361663"/>
              <a:ext cx="250068" cy="30777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 anchor="ctr" anchorCtr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3882935" y="5084296"/>
              <a:ext cx="250068" cy="30777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 anchor="ctr" anchorCtr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線接點 34"/>
            <p:cNvCxnSpPr/>
            <p:nvPr/>
          </p:nvCxnSpPr>
          <p:spPr>
            <a:xfrm>
              <a:off x="4000477" y="5352628"/>
              <a:ext cx="0" cy="192330"/>
            </a:xfrm>
            <a:prstGeom prst="line">
              <a:avLst/>
            </a:prstGeom>
            <a:ln w="127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文字方塊 35"/>
            <p:cNvSpPr txBox="1"/>
            <p:nvPr/>
          </p:nvSpPr>
          <p:spPr>
            <a:xfrm>
              <a:off x="3871709" y="5523281"/>
              <a:ext cx="292815" cy="30777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 anchor="ctr" anchorCtr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7" name="直線接點 36"/>
            <p:cNvCxnSpPr/>
            <p:nvPr/>
          </p:nvCxnSpPr>
          <p:spPr>
            <a:xfrm>
              <a:off x="5567808" y="4908490"/>
              <a:ext cx="0" cy="192330"/>
            </a:xfrm>
            <a:prstGeom prst="line">
              <a:avLst/>
            </a:prstGeom>
            <a:ln w="127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線接點 37"/>
            <p:cNvCxnSpPr/>
            <p:nvPr/>
          </p:nvCxnSpPr>
          <p:spPr>
            <a:xfrm>
              <a:off x="5567808" y="4494492"/>
              <a:ext cx="0" cy="192330"/>
            </a:xfrm>
            <a:prstGeom prst="line">
              <a:avLst/>
            </a:prstGeom>
            <a:ln w="127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/>
            <p:nvPr/>
          </p:nvCxnSpPr>
          <p:spPr>
            <a:xfrm>
              <a:off x="5231516" y="4300154"/>
              <a:ext cx="252000" cy="0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文字方塊 39"/>
            <p:cNvSpPr txBox="1"/>
            <p:nvPr/>
          </p:nvSpPr>
          <p:spPr>
            <a:xfrm>
              <a:off x="5459895" y="4163720"/>
              <a:ext cx="177221" cy="27785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 anchor="ctr" anchorCtr="0">
              <a:spAutoFit/>
            </a:bodyPr>
            <a:lstStyle/>
            <a:p>
              <a:r>
                <a:rPr lang="en-US" altLang="zh-TW" sz="2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1" name="直線接點 40"/>
            <p:cNvCxnSpPr/>
            <p:nvPr/>
          </p:nvCxnSpPr>
          <p:spPr>
            <a:xfrm>
              <a:off x="5687843" y="4296786"/>
              <a:ext cx="1235833" cy="0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文字方塊 41"/>
            <p:cNvSpPr txBox="1"/>
            <p:nvPr/>
          </p:nvSpPr>
          <p:spPr>
            <a:xfrm>
              <a:off x="6953719" y="4148654"/>
              <a:ext cx="187240" cy="27785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 anchor="ctr" anchorCtr="0">
              <a:spAutoFit/>
            </a:bodyPr>
            <a:lstStyle/>
            <a:p>
              <a:r>
                <a: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5037148" y="4153007"/>
              <a:ext cx="217296" cy="27785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 anchor="ctr" anchorCtr="0">
              <a:spAutoFit/>
            </a:bodyPr>
            <a:lstStyle/>
            <a:p>
              <a:r>
                <a: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7291673" y="4653799"/>
              <a:ext cx="187240" cy="27785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 anchor="ctr" anchorCtr="0">
              <a:spAutoFit/>
            </a:bodyPr>
            <a:lstStyle/>
            <a:p>
              <a:r>
                <a: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右大括弧 44"/>
            <p:cNvSpPr/>
            <p:nvPr/>
          </p:nvSpPr>
          <p:spPr>
            <a:xfrm>
              <a:off x="7186157" y="4488612"/>
              <a:ext cx="117981" cy="575984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右大括弧 45"/>
            <p:cNvSpPr/>
            <p:nvPr/>
          </p:nvSpPr>
          <p:spPr>
            <a:xfrm rot="16200000">
              <a:off x="4485932" y="4103890"/>
              <a:ext cx="117981" cy="575984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4431338" y="4060098"/>
              <a:ext cx="187240" cy="27785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 anchor="ctr" anchorCtr="0">
              <a:spAutoFit/>
            </a:bodyPr>
            <a:lstStyle/>
            <a:p>
              <a:r>
                <a: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群組 3"/>
          <p:cNvGrpSpPr>
            <a:grpSpLocks noChangeAspect="1"/>
          </p:cNvGrpSpPr>
          <p:nvPr/>
        </p:nvGrpSpPr>
        <p:grpSpPr>
          <a:xfrm>
            <a:off x="2771800" y="1628800"/>
            <a:ext cx="1946910" cy="1624429"/>
            <a:chOff x="2771800" y="1577355"/>
            <a:chExt cx="2433638" cy="2030536"/>
          </a:xfrm>
        </p:grpSpPr>
        <p:pic>
          <p:nvPicPr>
            <p:cNvPr id="20485" name="圖片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2564904"/>
              <a:ext cx="2433638" cy="1042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1840" y="1577355"/>
              <a:ext cx="1647825" cy="771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2276872"/>
              <a:ext cx="1628775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文字方塊 4"/>
          <p:cNvSpPr txBox="1"/>
          <p:nvPr/>
        </p:nvSpPr>
        <p:spPr>
          <a:xfrm>
            <a:off x="1724660" y="3140968"/>
            <a:ext cx="62498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latent factor: towards male, seriousness, etc.</a:t>
            </a:r>
            <a:endParaRPr lang="zh-TW" alt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062F47D-F1E9-4C70-8172-35677879D32A}" type="slidenum">
              <a:rPr lang="zh-TW" altLang="en-US" smtClean="0"/>
              <a:pPr>
                <a:defRPr/>
              </a:pPr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983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 smtClean="0"/>
              <a:t>Matrix Factorization (MF)</a:t>
            </a:r>
            <a:endParaRPr lang="zh-TW" alt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30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0" y="907200"/>
                <a:ext cx="9144000" cy="2254976"/>
              </a:xfrm>
            </p:spPr>
            <p:txBody>
              <a:bodyPr/>
              <a:lstStyle/>
              <a:p>
                <a:r>
                  <a:rPr lang="en-US" altLang="zh-TW" dirty="0" smtClean="0"/>
                  <a:t>Objective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i="1">
                                  <a:latin typeface="Cambria Math"/>
                                </a:rPr>
                                <m:t>𝑞</m:t>
                              </m:r>
                              <m:r>
                                <a:rPr lang="en-US" altLang="zh-TW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/>
                                </a:rPr>
                                <m:t>𝑝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zh-TW" i="1">
                                  <a:latin typeface="Cambria Math"/>
                                </a:rPr>
                                <m:t>𝑢</m:t>
                              </m:r>
                              <m:r>
                                <a:rPr lang="en-US" altLang="zh-TW" i="1"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US" altLang="zh-TW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TW" i="1">
                                  <a:latin typeface="Cambria Math"/>
                                </a:rPr>
                                <m:t>)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TW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/>
                                        </a:rPr>
                                        <m:t>𝑢𝑖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zh-TW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i="1">
                                          <a:latin typeface="Cambria Math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TW" i="1">
                                          <a:latin typeface="Cambria Math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zh-TW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TW" i="1">
                                  <a:latin typeface="Cambria Math"/>
                                </a:rPr>
                                <m:t>𝜆</m:t>
                              </m:r>
                              <m:r>
                                <a:rPr lang="en-US" altLang="zh-TW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zh-TW" b="1" i="1" smtClean="0">
                                  <a:latin typeface="Cambria Math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TW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i="1">
                                  <a:latin typeface="Cambria Math"/>
                                </a:rPr>
                                <m:t> + </m:t>
                              </m:r>
                              <m:sSup>
                                <m:sSupPr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TW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/>
                                            </a:rPr>
                                            <m:t>𝑢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i="1">
                                  <a:latin typeface="Cambria Math"/>
                                </a:rPr>
                                <m:t> 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zh-TW" altLang="zh-TW" dirty="0"/>
              </a:p>
              <a:p>
                <a:r>
                  <a:rPr lang="en-US" altLang="zh-TW" dirty="0" smtClean="0"/>
                  <a:t>Training</a:t>
                </a:r>
              </a:p>
              <a:p>
                <a:pPr lvl="1"/>
                <a:r>
                  <a:rPr lang="en-US" altLang="zh-TW" smtClean="0"/>
                  <a:t>gradient descent </a:t>
                </a:r>
                <a:r>
                  <a:rPr lang="en-US" altLang="zh-TW" dirty="0" smtClean="0"/>
                  <a:t>(GD)</a:t>
                </a:r>
                <a:endParaRPr lang="zh-TW" altLang="en-US" dirty="0" smtClean="0"/>
              </a:p>
            </p:txBody>
          </p:sp>
        </mc:Choice>
        <mc:Fallback xmlns="">
          <p:sp>
            <p:nvSpPr>
              <p:cNvPr id="22530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07200"/>
                <a:ext cx="9144000" cy="2254976"/>
              </a:xfrm>
              <a:blipFill rotWithShape="1">
                <a:blip r:embed="rId2"/>
                <a:stretch>
                  <a:fillRect l="-867" t="-2162" b="-45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群組 1"/>
          <p:cNvGrpSpPr/>
          <p:nvPr/>
        </p:nvGrpSpPr>
        <p:grpSpPr>
          <a:xfrm>
            <a:off x="1581150" y="3140968"/>
            <a:ext cx="3986213" cy="1755775"/>
            <a:chOff x="1581150" y="3959225"/>
            <a:chExt cx="3986213" cy="1755775"/>
          </a:xfrm>
        </p:grpSpPr>
        <p:pic>
          <p:nvPicPr>
            <p:cNvPr id="22532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8775" y="3959225"/>
              <a:ext cx="2320925" cy="774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33" name="圖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1150" y="4606925"/>
              <a:ext cx="3986213" cy="1108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/>
              <p:cNvSpPr txBox="1">
                <a:spLocks/>
              </p:cNvSpPr>
              <p:nvPr/>
            </p:nvSpPr>
            <p:spPr>
              <a:xfrm>
                <a:off x="0" y="4839543"/>
                <a:ext cx="9144000" cy="16191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sp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b="1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200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US" altLang="zh-TW" dirty="0" smtClean="0"/>
                  <a:t>Alternating least square (ALS): alternatively fix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altLang="zh-TW" b="0" i="1" smtClean="0">
                            <a:latin typeface="Cambria Math"/>
                          </a:rPr>
                          <m:t>𝑢</m:t>
                        </m:r>
                      </m:sub>
                      <m:sup/>
                    </m:sSubSup>
                  </m:oMath>
                </a14:m>
                <a:r>
                  <a:rPr lang="en-US" altLang="zh-TW" dirty="0" smtClean="0"/>
                  <a:t>’s 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0" i="1" smtClean="0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altLang="zh-TW" b="0" i="1" smtClean="0">
                            <a:latin typeface="Cambria Math"/>
                          </a:rPr>
                          <m:t>𝑖</m:t>
                        </m:r>
                      </m:sub>
                      <m:sup/>
                    </m:sSubSup>
                  </m:oMath>
                </a14:m>
                <a:r>
                  <a:rPr lang="en-US" altLang="zh-TW" dirty="0"/>
                  <a:t>’s </a:t>
                </a:r>
                <a:r>
                  <a:rPr lang="en-US" altLang="zh-TW" dirty="0" smtClean="0"/>
                  <a:t> and compute the other as a least square problem</a:t>
                </a:r>
              </a:p>
              <a:p>
                <a:r>
                  <a:rPr lang="en-US" altLang="zh-TW" dirty="0" smtClean="0"/>
                  <a:t>Different from SVD (LSA)</a:t>
                </a:r>
              </a:p>
              <a:p>
                <a:pPr lvl="1"/>
                <a:r>
                  <a:rPr lang="en-US" altLang="zh-TW" dirty="0" smtClean="0"/>
                  <a:t>SVD assumes missing entries to be zero (a poor assumption)</a:t>
                </a:r>
                <a:endParaRPr lang="zh-TW" altLang="en-US" dirty="0" smtClean="0"/>
              </a:p>
            </p:txBody>
          </p:sp>
        </mc:Choice>
        <mc:Fallback xmlns="">
          <p:sp>
            <p:nvSpPr>
              <p:cNvPr id="8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839543"/>
                <a:ext cx="9144000" cy="1619161"/>
              </a:xfrm>
              <a:prstGeom prst="rect">
                <a:avLst/>
              </a:prstGeom>
              <a:blipFill rotWithShape="1">
                <a:blip r:embed="rId5"/>
                <a:stretch>
                  <a:fillRect l="-867" t="-2264" b="-67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062F47D-F1E9-4C70-8172-35677879D32A}" type="slidenum">
              <a:rPr lang="zh-TW" altLang="en-US" smtClean="0"/>
              <a:pPr>
                <a:defRPr/>
              </a:pPr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12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Overfitting Problem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2692630"/>
            <a:ext cx="4871923" cy="4264762"/>
          </a:xfrm>
          <a:prstGeom prst="rect">
            <a:avLst/>
          </a:prstGeom>
        </p:spPr>
      </p:pic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0" y="907200"/>
            <a:ext cx="9144000" cy="2314480"/>
          </a:xfrm>
        </p:spPr>
        <p:txBody>
          <a:bodyPr/>
          <a:lstStyle/>
          <a:p>
            <a:r>
              <a:rPr lang="en-US" altLang="zh-TW" sz="2800" dirty="0" smtClean="0"/>
              <a:t>A good model is not just to fit all the training data</a:t>
            </a:r>
          </a:p>
          <a:p>
            <a:pPr lvl="1"/>
            <a:r>
              <a:rPr lang="en-US" altLang="zh-TW" sz="2600" dirty="0" smtClean="0"/>
              <a:t>needs  to cover unseen data well which may have distributions slightly different from that of training data</a:t>
            </a:r>
          </a:p>
          <a:p>
            <a:pPr lvl="1"/>
            <a:r>
              <a:rPr lang="en-US" altLang="zh-TW" sz="2600" dirty="0" smtClean="0"/>
              <a:t>too complicated models with too many parameters usually leads to </a:t>
            </a:r>
            <a:r>
              <a:rPr lang="en-US" altLang="zh-TW" sz="2600" dirty="0" err="1" smtClean="0"/>
              <a:t>overfitting</a:t>
            </a:r>
            <a:endParaRPr lang="zh-TW" altLang="en-US" sz="26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062F47D-F1E9-4C70-8172-35677879D32A}" type="slidenum">
              <a:rPr lang="zh-TW" altLang="en-US" smtClean="0"/>
              <a:pPr>
                <a:defRPr/>
              </a:pPr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665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/>
              <a:t>Extensions </a:t>
            </a:r>
            <a:r>
              <a:rPr lang="en-US" altLang="zh-TW" sz="3600" dirty="0" smtClean="0"/>
              <a:t>of Matrix </a:t>
            </a:r>
            <a:r>
              <a:rPr lang="en-US" altLang="zh-TW" sz="3600" dirty="0"/>
              <a:t>Factorization (MF</a:t>
            </a:r>
            <a:r>
              <a:rPr lang="en-US" altLang="zh-TW" sz="3600" dirty="0" smtClean="0"/>
              <a:t>)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0" y="907200"/>
            <a:ext cx="9144000" cy="1304973"/>
          </a:xfrm>
        </p:spPr>
        <p:txBody>
          <a:bodyPr/>
          <a:lstStyle/>
          <a:p>
            <a:r>
              <a:rPr lang="en-US" altLang="zh-TW" sz="2600" dirty="0" smtClean="0"/>
              <a:t>Biased MF</a:t>
            </a:r>
          </a:p>
          <a:p>
            <a:pPr lvl="1"/>
            <a:r>
              <a:rPr lang="en-US" altLang="zh-TW" sz="2400" dirty="0" smtClean="0"/>
              <a:t>add global bias  </a:t>
            </a:r>
            <a:r>
              <a:rPr lang="el-GR" altLang="zh-TW" sz="2400" i="1" dirty="0" smtClean="0"/>
              <a:t>μ</a:t>
            </a:r>
            <a:r>
              <a:rPr lang="en-US" altLang="zh-TW" sz="2400" i="1" dirty="0" smtClean="0"/>
              <a:t> </a:t>
            </a:r>
            <a:r>
              <a:rPr lang="en-US" altLang="zh-TW" sz="2400" dirty="0" smtClean="0"/>
              <a:t>(usually = average rating)</a:t>
            </a:r>
            <a:r>
              <a:rPr lang="en-US" altLang="zh-TW" sz="2400" i="1" dirty="0" smtClean="0"/>
              <a:t>  </a:t>
            </a:r>
            <a:r>
              <a:rPr lang="en-US" altLang="zh-TW" sz="2400" dirty="0" smtClean="0"/>
              <a:t>, user bias</a:t>
            </a:r>
            <a:r>
              <a:rPr lang="zh-TW" altLang="en-US" sz="2400" dirty="0" smtClean="0"/>
              <a:t>  </a:t>
            </a:r>
            <a:r>
              <a:rPr lang="en-US" altLang="zh-TW" sz="2400" i="1" dirty="0" err="1" smtClean="0"/>
              <a:t>b</a:t>
            </a:r>
            <a:r>
              <a:rPr lang="en-US" altLang="zh-TW" sz="2400" i="1" baseline="-25000" dirty="0" err="1" smtClean="0"/>
              <a:t>u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, and item bias  </a:t>
            </a:r>
            <a:r>
              <a:rPr lang="en-US" altLang="zh-TW" sz="2400" i="1" dirty="0" smtClean="0"/>
              <a:t>b</a:t>
            </a:r>
            <a:r>
              <a:rPr lang="en-US" altLang="zh-TW" sz="2400" i="1" baseline="-25000" dirty="0" smtClean="0"/>
              <a:t>i</a:t>
            </a:r>
            <a:r>
              <a:rPr lang="zh-TW" altLang="en-US" sz="2400" dirty="0" smtClean="0"/>
              <a:t>  </a:t>
            </a:r>
            <a:r>
              <a:rPr lang="en-US" altLang="zh-TW" sz="2400" dirty="0" smtClean="0"/>
              <a:t>as parameters </a:t>
            </a:r>
            <a:endParaRPr lang="zh-TW" altLang="en-US" sz="24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327051"/>
            <a:ext cx="3164078" cy="525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內容版面配置區 1"/>
          <p:cNvSpPr txBox="1">
            <a:spLocks/>
          </p:cNvSpPr>
          <p:nvPr/>
        </p:nvSpPr>
        <p:spPr>
          <a:xfrm>
            <a:off x="0" y="3137134"/>
            <a:ext cx="9144000" cy="935641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600" dirty="0" smtClean="0"/>
              <a:t>Non-negative </a:t>
            </a:r>
            <a:r>
              <a:rPr lang="en-US" altLang="zh-TW" sz="2600" dirty="0"/>
              <a:t>Matrix </a:t>
            </a:r>
            <a:r>
              <a:rPr lang="en-US" altLang="zh-TW" sz="2600" dirty="0" smtClean="0"/>
              <a:t>Factorization</a:t>
            </a:r>
            <a:endParaRPr lang="en-US" altLang="zh-TW" sz="2600" dirty="0"/>
          </a:p>
          <a:p>
            <a:pPr lvl="1"/>
            <a:r>
              <a:rPr lang="en-US" altLang="zh-TW" sz="2400" dirty="0" smtClean="0"/>
              <a:t>restrict </a:t>
            </a:r>
            <a:r>
              <a:rPr lang="en-US" altLang="zh-TW" sz="2400" dirty="0"/>
              <a:t>the value in each component of </a:t>
            </a:r>
            <a:r>
              <a:rPr lang="en-US" altLang="zh-TW" sz="2400" i="1" dirty="0" err="1"/>
              <a:t>p</a:t>
            </a:r>
            <a:r>
              <a:rPr lang="en-US" altLang="zh-TW" sz="2400" i="1" baseline="-25000" dirty="0" err="1"/>
              <a:t>u</a:t>
            </a:r>
            <a:r>
              <a:rPr lang="en-US" altLang="zh-TW" sz="2400" dirty="0"/>
              <a:t> and </a:t>
            </a:r>
            <a:r>
              <a:rPr lang="en-US" altLang="zh-TW" sz="2400" i="1" dirty="0"/>
              <a:t>q</a:t>
            </a:r>
            <a:r>
              <a:rPr lang="en-US" altLang="zh-TW" sz="2400" i="1" baseline="-25000" dirty="0"/>
              <a:t>i</a:t>
            </a:r>
            <a:r>
              <a:rPr lang="zh-TW" altLang="en-US" sz="2400" dirty="0"/>
              <a:t> </a:t>
            </a:r>
            <a:r>
              <a:rPr lang="en-US" altLang="zh-TW" sz="2400" dirty="0"/>
              <a:t>to be </a:t>
            </a:r>
            <a:r>
              <a:rPr lang="en-US" altLang="zh-TW" sz="2400" dirty="0" smtClean="0"/>
              <a:t>non-negative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062F47D-F1E9-4C70-8172-35677879D32A}" type="slidenum">
              <a:rPr lang="zh-TW" altLang="en-US" smtClean="0"/>
              <a:pPr>
                <a:defRPr/>
              </a:pPr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418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07200"/>
            <a:ext cx="9144000" cy="5639493"/>
          </a:xfrm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de-DE" sz="2600" b="1" dirty="0" smtClean="0">
                <a:latin typeface="Times New Roman" pitchFamily="18" charset="0"/>
                <a:cs typeface="Times New Roman" pitchFamily="18" charset="0"/>
              </a:rPr>
              <a:t>LSA and PLSA</a:t>
            </a:r>
          </a:p>
          <a:p>
            <a:pPr lvl="1">
              <a:lnSpc>
                <a:spcPct val="95000"/>
              </a:lnSpc>
              <a:spcBef>
                <a:spcPts val="100"/>
              </a:spcBef>
            </a:pPr>
            <a:r>
              <a:rPr lang="de-DE" sz="2000" dirty="0" smtClean="0"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de-DE" sz="2000" dirty="0">
                <a:latin typeface="Times New Roman" pitchFamily="18" charset="0"/>
                <a:cs typeface="Times New Roman" pitchFamily="18" charset="0"/>
              </a:rPr>
              <a:t>Exploiting Latent Semantic Information in Statistical Language </a:t>
            </a:r>
            <a:r>
              <a:rPr lang="de-DE" sz="2000" dirty="0" smtClean="0">
                <a:latin typeface="Times New Roman" pitchFamily="18" charset="0"/>
                <a:cs typeface="Times New Roman" pitchFamily="18" charset="0"/>
              </a:rPr>
              <a:t>Modeling</a:t>
            </a:r>
            <a:r>
              <a:rPr lang="de-DE" sz="2000" dirty="0">
                <a:latin typeface="Times New Roman" pitchFamily="18" charset="0"/>
                <a:cs typeface="Times New Roman" pitchFamily="18" charset="0"/>
              </a:rPr>
              <a:t>”, Proceedings of the IEEE, Aug 2000 </a:t>
            </a:r>
          </a:p>
          <a:p>
            <a:pPr lvl="1">
              <a:lnSpc>
                <a:spcPct val="95000"/>
              </a:lnSpc>
              <a:spcBef>
                <a:spcPts val="100"/>
              </a:spcBef>
            </a:pPr>
            <a:r>
              <a:rPr lang="de-DE" sz="2000" dirty="0" smtClean="0">
                <a:latin typeface="Times New Roman" pitchFamily="18" charset="0"/>
                <a:cs typeface="Times New Roman" pitchFamily="18" charset="0"/>
              </a:rPr>
              <a:t>“Latent </a:t>
            </a:r>
            <a:r>
              <a:rPr lang="de-DE" sz="2000" dirty="0">
                <a:latin typeface="Times New Roman" pitchFamily="18" charset="0"/>
                <a:cs typeface="Times New Roman" pitchFamily="18" charset="0"/>
              </a:rPr>
              <a:t>Semantic Mapping”, IEEE Signal Processing Magazine, Sept. 2005</a:t>
            </a:r>
            <a:r>
              <a:rPr lang="de-DE" sz="2000" dirty="0" smtClean="0">
                <a:latin typeface="Times New Roman" pitchFamily="18" charset="0"/>
                <a:cs typeface="Times New Roman" pitchFamily="18" charset="0"/>
              </a:rPr>
              <a:t>, Special </a:t>
            </a:r>
            <a:r>
              <a:rPr lang="de-DE" sz="2000" dirty="0">
                <a:latin typeface="Times New Roman" pitchFamily="18" charset="0"/>
                <a:cs typeface="Times New Roman" pitchFamily="18" charset="0"/>
              </a:rPr>
              <a:t>Issue on Speech Technology in Human-Machine </a:t>
            </a:r>
            <a:r>
              <a:rPr lang="de-DE" sz="2000" dirty="0" smtClean="0">
                <a:latin typeface="Times New Roman" pitchFamily="18" charset="0"/>
                <a:cs typeface="Times New Roman" pitchFamily="18" charset="0"/>
              </a:rPr>
              <a:t>Communication </a:t>
            </a:r>
          </a:p>
          <a:p>
            <a:pPr lvl="1">
              <a:lnSpc>
                <a:spcPct val="95000"/>
              </a:lnSpc>
              <a:spcBef>
                <a:spcPts val="100"/>
              </a:spcBef>
            </a:pPr>
            <a:r>
              <a:rPr lang="de-DE" sz="2000" dirty="0" smtClean="0"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de-DE" sz="2000" dirty="0">
                <a:latin typeface="Times New Roman" pitchFamily="18" charset="0"/>
                <a:cs typeface="Times New Roman" pitchFamily="18" charset="0"/>
              </a:rPr>
              <a:t>Probabilistic Latent Semantic Indexing”, ACM Special Interest Group </a:t>
            </a:r>
            <a:r>
              <a:rPr lang="de-DE" sz="2000" dirty="0" smtClean="0">
                <a:latin typeface="Times New Roman" pitchFamily="18" charset="0"/>
                <a:cs typeface="Times New Roman" pitchFamily="18" charset="0"/>
              </a:rPr>
              <a:t>on Information </a:t>
            </a:r>
            <a:r>
              <a:rPr lang="de-DE" sz="2000" dirty="0">
                <a:latin typeface="Times New Roman" pitchFamily="18" charset="0"/>
                <a:cs typeface="Times New Roman" pitchFamily="18" charset="0"/>
              </a:rPr>
              <a:t>Retrieval (ACM SIGIR), 1999 </a:t>
            </a:r>
          </a:p>
          <a:p>
            <a:pPr lvl="1">
              <a:lnSpc>
                <a:spcPct val="95000"/>
              </a:lnSpc>
              <a:spcBef>
                <a:spcPts val="100"/>
              </a:spcBef>
            </a:pPr>
            <a:r>
              <a:rPr lang="de-DE" sz="2000" dirty="0" smtClean="0"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de-DE" sz="2000" dirty="0">
                <a:latin typeface="Times New Roman" pitchFamily="18" charset="0"/>
                <a:cs typeface="Times New Roman" pitchFamily="18" charset="0"/>
              </a:rPr>
              <a:t>Probabilistic Latent Semantic Indexing”, Proc. of  Uncertainty in </a:t>
            </a:r>
            <a:r>
              <a:rPr lang="de-DE" sz="2000" dirty="0" smtClean="0">
                <a:latin typeface="Times New Roman" pitchFamily="18" charset="0"/>
                <a:cs typeface="Times New Roman" pitchFamily="18" charset="0"/>
              </a:rPr>
              <a:t>Artificial Intelligence</a:t>
            </a:r>
            <a:r>
              <a:rPr lang="de-DE" sz="2000" dirty="0">
                <a:latin typeface="Times New Roman" pitchFamily="18" charset="0"/>
                <a:cs typeface="Times New Roman" pitchFamily="18" charset="0"/>
              </a:rPr>
              <a:t>, 1999</a:t>
            </a:r>
          </a:p>
          <a:p>
            <a:pPr lvl="1">
              <a:lnSpc>
                <a:spcPct val="95000"/>
              </a:lnSpc>
              <a:spcBef>
                <a:spcPts val="100"/>
              </a:spcBef>
            </a:pPr>
            <a:r>
              <a:rPr lang="de-DE" altLang="zh-TW" sz="2000" smtClean="0"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de-DE" sz="2000" smtClean="0">
                <a:latin typeface="Times New Roman" pitchFamily="18" charset="0"/>
                <a:cs typeface="Times New Roman" pitchFamily="18" charset="0"/>
              </a:rPr>
              <a:t>Spoken </a:t>
            </a:r>
            <a:r>
              <a:rPr lang="de-DE" sz="2000" dirty="0">
                <a:latin typeface="Times New Roman" pitchFamily="18" charset="0"/>
                <a:cs typeface="Times New Roman" pitchFamily="18" charset="0"/>
              </a:rPr>
              <a:t>Document Understanding and Organization”, IEEE Signal </a:t>
            </a:r>
            <a:r>
              <a:rPr lang="de-DE" sz="2000" dirty="0" smtClean="0">
                <a:latin typeface="Times New Roman" pitchFamily="18" charset="0"/>
                <a:cs typeface="Times New Roman" pitchFamily="18" charset="0"/>
              </a:rPr>
              <a:t>Processing Magazine</a:t>
            </a:r>
            <a:r>
              <a:rPr lang="de-DE" sz="2000" dirty="0">
                <a:latin typeface="Times New Roman" pitchFamily="18" charset="0"/>
                <a:cs typeface="Times New Roman" pitchFamily="18" charset="0"/>
              </a:rPr>
              <a:t>, Sept. 2005, Special Issue on Speech Technology in </a:t>
            </a:r>
            <a:r>
              <a:rPr lang="de-DE" sz="2000" dirty="0" smtClean="0">
                <a:latin typeface="Times New Roman" pitchFamily="18" charset="0"/>
                <a:cs typeface="Times New Roman" pitchFamily="18" charset="0"/>
              </a:rPr>
              <a:t>Human-Machine  Communication  </a:t>
            </a:r>
          </a:p>
          <a:p>
            <a:pPr algn="just">
              <a:lnSpc>
                <a:spcPct val="90000"/>
              </a:lnSpc>
            </a:pPr>
            <a:r>
              <a:rPr lang="de-DE" sz="2600" b="1" dirty="0">
                <a:latin typeface="Times New Roman" pitchFamily="18" charset="0"/>
                <a:cs typeface="Times New Roman" pitchFamily="18" charset="0"/>
              </a:rPr>
              <a:t>LDA and Gibbs Sampling </a:t>
            </a:r>
          </a:p>
          <a:p>
            <a:pPr lvl="1">
              <a:lnSpc>
                <a:spcPct val="95000"/>
              </a:lnSpc>
              <a:spcBef>
                <a:spcPts val="100"/>
              </a:spcBef>
            </a:pPr>
            <a:r>
              <a:rPr lang="de-DE" sz="2000" dirty="0" smtClean="0">
                <a:latin typeface="Times New Roman" pitchFamily="18" charset="0"/>
                <a:cs typeface="Times New Roman" pitchFamily="18" charset="0"/>
              </a:rPr>
              <a:t>Christopher M. Bishop,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Pattern Recognition and </a:t>
            </a:r>
            <a:r>
              <a:rPr lang="de-DE" sz="2000" dirty="0" err="1" smtClean="0">
                <a:latin typeface="Times New Roman" pitchFamily="18" charset="0"/>
                <a:cs typeface="Times New Roman" pitchFamily="18" charset="0"/>
              </a:rPr>
              <a:t>Machine</a:t>
            </a:r>
            <a:r>
              <a:rPr lang="de-DE" sz="2000" dirty="0" smtClean="0">
                <a:latin typeface="Times New Roman" pitchFamily="18" charset="0"/>
                <a:cs typeface="Times New Roman" pitchFamily="18" charset="0"/>
              </a:rPr>
              <a:t> Learning, </a:t>
            </a:r>
            <a:r>
              <a:rPr lang="da-DK" sz="2000" dirty="0" smtClean="0">
                <a:latin typeface="Times New Roman" pitchFamily="18" charset="0"/>
                <a:cs typeface="Times New Roman" pitchFamily="18" charset="0"/>
              </a:rPr>
              <a:t>Springer 2006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5000"/>
              </a:lnSpc>
              <a:spcBef>
                <a:spcPts val="100"/>
              </a:spcBef>
            </a:pP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Blei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, David M.; Andrew Y. Ng, Michael I. Jordan. "Latent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Dirichlet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Allocation”, Journal of Machine Learning Research 2003</a:t>
            </a:r>
          </a:p>
          <a:p>
            <a:pPr lvl="1">
              <a:lnSpc>
                <a:spcPct val="95000"/>
              </a:lnSpc>
              <a:spcBef>
                <a:spcPts val="100"/>
              </a:spcBef>
            </a:pPr>
            <a:r>
              <a:rPr lang="de-DE" sz="2000" dirty="0" smtClean="0">
                <a:latin typeface="Times New Roman" pitchFamily="18" charset="0"/>
                <a:cs typeface="Times New Roman" pitchFamily="18" charset="0"/>
              </a:rPr>
              <a:t>Gregor Heinrich,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de-DE" sz="2000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arameter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estimation for text analysis”, 2005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0" y="766800"/>
            <a:ext cx="9144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062F47D-F1E9-4C70-8172-35677879D32A}" type="slidenum">
              <a:rPr lang="zh-TW" altLang="en-US" smtClean="0"/>
              <a:pPr>
                <a:defRPr/>
              </a:pPr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264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</p:spPr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0" y="907200"/>
            <a:ext cx="9144000" cy="5355312"/>
          </a:xfrm>
        </p:spPr>
        <p:txBody>
          <a:bodyPr>
            <a:spAutoFit/>
          </a:bodyPr>
          <a:lstStyle/>
          <a:p>
            <a:r>
              <a:rPr lang="en-US" altLang="zh-TW" sz="2600" dirty="0" smtClean="0"/>
              <a:t>Matrix Factorization</a:t>
            </a:r>
            <a:r>
              <a:rPr lang="en-US" altLang="zh-TW" sz="2600" i="1" dirty="0" smtClean="0"/>
              <a:t> </a:t>
            </a:r>
          </a:p>
          <a:p>
            <a:pPr lvl="1">
              <a:spcBef>
                <a:spcPts val="800"/>
              </a:spcBef>
              <a:spcAft>
                <a:spcPts val="300"/>
              </a:spcAft>
            </a:pPr>
            <a:r>
              <a:rPr lang="en-US" altLang="zh-TW" sz="2300" dirty="0" smtClean="0"/>
              <a:t>A Linear Ensemble of Individual and Blended Models for Music Rating Prediction. </a:t>
            </a:r>
            <a:r>
              <a:rPr lang="nl-NL" altLang="zh-TW" sz="2300" dirty="0" smtClean="0"/>
              <a:t>In JMLR W&amp;CP, volume 18, 2011.</a:t>
            </a:r>
          </a:p>
          <a:p>
            <a:pPr lvl="1">
              <a:spcBef>
                <a:spcPts val="800"/>
              </a:spcBef>
              <a:spcAft>
                <a:spcPts val="300"/>
              </a:spcAft>
            </a:pPr>
            <a:r>
              <a:rPr lang="en-US" altLang="zh-TW" sz="2300" dirty="0" smtClean="0"/>
              <a:t>Y. </a:t>
            </a:r>
            <a:r>
              <a:rPr lang="en-US" altLang="zh-TW" sz="2300" dirty="0" err="1" smtClean="0"/>
              <a:t>Koren</a:t>
            </a:r>
            <a:r>
              <a:rPr lang="en-US" altLang="zh-TW" sz="2300" dirty="0" smtClean="0"/>
              <a:t>, R. M. Bell, and C. </a:t>
            </a:r>
            <a:r>
              <a:rPr lang="en-US" altLang="zh-TW" sz="2300" dirty="0" err="1" smtClean="0"/>
              <a:t>Volinsky</a:t>
            </a:r>
            <a:r>
              <a:rPr lang="en-US" altLang="zh-TW" sz="2300" dirty="0" smtClean="0"/>
              <a:t>. Matrix factorization techniques for recommender systems. Computer, 42(8):30-37, 2009.</a:t>
            </a:r>
          </a:p>
          <a:p>
            <a:pPr lvl="1">
              <a:spcBef>
                <a:spcPts val="800"/>
              </a:spcBef>
              <a:spcAft>
                <a:spcPts val="300"/>
              </a:spcAft>
            </a:pPr>
            <a:r>
              <a:rPr lang="en-US" altLang="zh-TW" sz="2300" dirty="0" smtClean="0"/>
              <a:t>Introduction to Matrix Factorization Methods Collaborative Filtering (</a:t>
            </a:r>
            <a:r>
              <a:rPr lang="en-US" altLang="zh-TW" sz="2300" dirty="0" smtClean="0">
                <a:hlinkClick r:id="rId2"/>
              </a:rPr>
              <a:t>http://www.intelligentmining.com/knowledge/slides/Collaborative.Filtering.Factorization.pdf</a:t>
            </a:r>
            <a:r>
              <a:rPr lang="en-US" altLang="zh-TW" sz="2300" dirty="0" smtClean="0"/>
              <a:t>)</a:t>
            </a:r>
          </a:p>
          <a:p>
            <a:pPr lvl="1">
              <a:spcBef>
                <a:spcPts val="800"/>
              </a:spcBef>
              <a:spcAft>
                <a:spcPts val="300"/>
              </a:spcAft>
            </a:pPr>
            <a:r>
              <a:rPr lang="en-US" altLang="zh-TW" sz="2300" dirty="0" err="1" smtClean="0"/>
              <a:t>GraphLab</a:t>
            </a:r>
            <a:r>
              <a:rPr lang="en-US" altLang="zh-TW" sz="2300" dirty="0" smtClean="0"/>
              <a:t> API: Collaborative Filtering (</a:t>
            </a:r>
            <a:r>
              <a:rPr lang="en-US" altLang="zh-TW" sz="2300" dirty="0" smtClean="0">
                <a:hlinkClick r:id="rId3"/>
              </a:rPr>
              <a:t>http://docs.graphlab.org/collaborative_filtering.html</a:t>
            </a:r>
            <a:r>
              <a:rPr lang="en-US" altLang="zh-TW" sz="2300" dirty="0" smtClean="0"/>
              <a:t>)</a:t>
            </a:r>
          </a:p>
          <a:p>
            <a:pPr lvl="1">
              <a:spcBef>
                <a:spcPts val="800"/>
              </a:spcBef>
              <a:spcAft>
                <a:spcPts val="300"/>
              </a:spcAft>
            </a:pPr>
            <a:r>
              <a:rPr lang="en-US" altLang="zh-TW" sz="2300" dirty="0" smtClean="0"/>
              <a:t>J </a:t>
            </a:r>
            <a:r>
              <a:rPr lang="en-US" altLang="zh-TW" sz="2300" dirty="0" err="1" smtClean="0"/>
              <a:t>Mairal</a:t>
            </a:r>
            <a:r>
              <a:rPr lang="en-US" altLang="zh-TW" sz="2300" dirty="0" smtClean="0"/>
              <a:t>, F Bach, J Ponce, G </a:t>
            </a:r>
            <a:r>
              <a:rPr lang="en-US" altLang="zh-TW" sz="2300" dirty="0" err="1" smtClean="0"/>
              <a:t>Sapiro</a:t>
            </a:r>
            <a:r>
              <a:rPr lang="en-US" altLang="zh-TW" sz="2300" dirty="0" smtClean="0"/>
              <a:t>, Online learning for matrix factorization and sparse coding, The Journal of Machine Learning, 2010 </a:t>
            </a:r>
            <a:endParaRPr lang="zh-TW" altLang="en-US" sz="23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062F47D-F1E9-4C70-8172-35677879D32A}" type="slidenum">
              <a:rPr lang="zh-TW" altLang="en-US" smtClean="0"/>
              <a:pPr>
                <a:defRPr/>
              </a:pPr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309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864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l" eaLnBrk="1" hangingPunct="1"/>
            <a:r>
              <a:rPr lang="en-US" altLang="zh-TW" sz="2600" b="1" dirty="0">
                <a:latin typeface="Times New Roman" pitchFamily="18" charset="0"/>
                <a:cs typeface="Times New Roman" pitchFamily="18" charset="0"/>
              </a:rPr>
              <a:t>Latent Semantic Analysis (LSA) </a:t>
            </a:r>
            <a:r>
              <a:rPr lang="en-US" altLang="zh-TW" sz="2600" b="1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altLang="zh-TW" sz="2600" b="1" dirty="0" smtClean="0">
                <a:solidFill>
                  <a:schemeClr val="tx1"/>
                </a:solidFill>
                <a:latin typeface="Times New Roman" pitchFamily="18" charset="0"/>
              </a:rPr>
              <a:t>Word-Document Matrix Representation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0" y="972000"/>
            <a:ext cx="9144000" cy="5945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180975" indent="-180975"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zh-TW" sz="2400" b="1" dirty="0" smtClean="0">
                <a:latin typeface="Times New Roman" pitchFamily="18" charset="0"/>
              </a:rPr>
              <a:t>Vocabulary V of size M and Corpus T of size N</a:t>
            </a:r>
          </a:p>
          <a:p>
            <a:pPr marL="542925" lvl="1" indent="-182563"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V={w</a:t>
            </a:r>
            <a:r>
              <a:rPr lang="en-US" altLang="zh-TW" sz="22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,w</a:t>
            </a:r>
            <a:r>
              <a:rPr lang="en-US" altLang="zh-TW" sz="22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,...</a:t>
            </a:r>
            <a:r>
              <a:rPr lang="en-US" altLang="zh-TW" sz="2200" dirty="0" err="1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TW" sz="2200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,..</a:t>
            </a:r>
            <a:r>
              <a:rPr lang="en-US" altLang="zh-TW" sz="2200" dirty="0" err="1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TW" sz="2200" baseline="-25000" dirty="0" err="1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}   , </a:t>
            </a:r>
            <a:r>
              <a:rPr lang="en-US" altLang="zh-TW" sz="2200" dirty="0" err="1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TW" sz="2200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:  the i-</a:t>
            </a:r>
            <a:r>
              <a:rPr lang="en-US" altLang="zh-TW" sz="2200" dirty="0" err="1" smtClean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 word    ,e.g. M=2</a:t>
            </a:r>
            <a:r>
              <a:rPr lang="en-US" altLang="zh-TW" sz="2200" dirty="0" smtClean="0">
                <a:latin typeface="AR MinchoL JIS" pitchFamily="49" charset="-128"/>
                <a:ea typeface="AR MinchoL JIS" pitchFamily="49" charset="-128"/>
                <a:cs typeface="Times New Roman" pitchFamily="18" charset="0"/>
              </a:rPr>
              <a:t>×</a:t>
            </a: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altLang="zh-TW" sz="2200" baseline="30000" dirty="0" smtClean="0"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 marL="542925" lvl="1" indent="-182563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TW" sz="2200" baseline="300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T={d</a:t>
            </a:r>
            <a:r>
              <a:rPr lang="en-US" altLang="zh-TW" sz="22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,d</a:t>
            </a:r>
            <a:r>
              <a:rPr lang="en-US" altLang="zh-TW" sz="22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,...</a:t>
            </a:r>
            <a:r>
              <a:rPr lang="en-US" altLang="zh-TW" sz="2200" dirty="0" err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TW" sz="2200" baseline="-250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,..</a:t>
            </a:r>
            <a:r>
              <a:rPr lang="en-US" altLang="zh-TW" sz="2200" dirty="0" err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TW" sz="2200" baseline="-25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}   , </a:t>
            </a:r>
            <a:r>
              <a:rPr lang="en-US" altLang="zh-TW" sz="2200" dirty="0" err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TW" sz="2200" baseline="-250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:  the j-</a:t>
            </a:r>
            <a:r>
              <a:rPr lang="en-US" altLang="zh-TW" sz="2200" dirty="0" err="1" smtClean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altLang="zh-TW" sz="2200" dirty="0" smtClean="0">
                <a:latin typeface="Times New Roman" pitchFamily="18" charset="0"/>
                <a:cs typeface="Times New Roman" pitchFamily="18" charset="0"/>
              </a:rPr>
              <a:t> document  ,e.g. N=10</a:t>
            </a:r>
            <a:r>
              <a:rPr lang="en-US" altLang="zh-TW" sz="2200" baseline="30000" dirty="0" smtClean="0">
                <a:latin typeface="Times New Roman" pitchFamily="18" charset="0"/>
                <a:cs typeface="Times New Roman" pitchFamily="18" charset="0"/>
              </a:rPr>
              <a:t>5</a:t>
            </a:r>
          </a:p>
          <a:p>
            <a:pPr marL="542925" lvl="1" indent="-182563"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TW" sz="2000" baseline="-25000" dirty="0" err="1" smtClean="0">
                <a:latin typeface="Times New Roman" pitchFamily="18" charset="0"/>
                <a:cs typeface="Times New Roman" pitchFamily="18" charset="0"/>
              </a:rPr>
              <a:t>ij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: number of times 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TW" sz="2000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 occurs in 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TW" sz="2000" baseline="-250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endParaRPr lang="en-US" altLang="zh-TW" sz="2000" baseline="-25000" dirty="0" smtClean="0">
              <a:latin typeface="Times New Roman" pitchFamily="18" charset="0"/>
              <a:cs typeface="Times New Roman" pitchFamily="18" charset="0"/>
            </a:endParaRPr>
          </a:p>
          <a:p>
            <a:pPr marL="542925" lvl="1" indent="-182563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	 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TW" sz="2000" baseline="-250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: total number of words present in 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TW" sz="2000" baseline="-250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endParaRPr lang="en-US" altLang="zh-TW" sz="2000" baseline="-25000" dirty="0" smtClean="0">
              <a:latin typeface="Times New Roman" pitchFamily="18" charset="0"/>
              <a:cs typeface="Times New Roman" pitchFamily="18" charset="0"/>
            </a:endParaRPr>
          </a:p>
          <a:p>
            <a:pPr marL="542925" lvl="1" indent="-182563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    	 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2000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l-GR" altLang="zh-TW" sz="2000" dirty="0" smtClean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l-GR" altLang="zh-TW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TW" sz="2000" baseline="-25000" dirty="0" err="1" smtClean="0">
                <a:latin typeface="Times New Roman" pitchFamily="18" charset="0"/>
                <a:cs typeface="Times New Roman" pitchFamily="18" charset="0"/>
              </a:rPr>
              <a:t>ij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 : total number of times 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TW" sz="2000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 occurs in T</a:t>
            </a:r>
            <a:endParaRPr lang="en-US" altLang="zh-TW" sz="2000" baseline="-25000" dirty="0" smtClean="0">
              <a:latin typeface="Times New Roman" pitchFamily="18" charset="0"/>
              <a:cs typeface="Times New Roman" pitchFamily="18" charset="0"/>
            </a:endParaRPr>
          </a:p>
          <a:p>
            <a:pPr marL="542925" lvl="1" indent="-182563" eaLnBrk="1" hangingPunct="1">
              <a:lnSpc>
                <a:spcPct val="80000"/>
              </a:lnSpc>
              <a:spcBef>
                <a:spcPct val="0"/>
              </a:spcBef>
            </a:pPr>
            <a:endParaRPr lang="en-US" altLang="zh-TW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542925" lvl="1" indent="-182563" eaLnBrk="1" hangingPunct="1">
              <a:lnSpc>
                <a:spcPct val="80000"/>
              </a:lnSpc>
              <a:spcBef>
                <a:spcPct val="0"/>
              </a:spcBef>
            </a:pPr>
            <a:endParaRPr lang="en-US" altLang="zh-TW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542925" lvl="1" indent="-182563" eaLnBrk="1" hangingPunct="1">
              <a:lnSpc>
                <a:spcPct val="80000"/>
              </a:lnSpc>
              <a:spcBef>
                <a:spcPct val="0"/>
              </a:spcBef>
              <a:spcAft>
                <a:spcPct val="50000"/>
              </a:spcAft>
            </a:pPr>
            <a:endParaRPr lang="en-US" altLang="zh-TW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542925" lvl="1" indent="-182563" eaLnBrk="1" hangingPunct="1">
              <a:lnSpc>
                <a:spcPct val="80000"/>
              </a:lnSpc>
              <a:spcBef>
                <a:spcPct val="80000"/>
              </a:spcBef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l-GR" altLang="zh-TW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180975" indent="-180975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zh-TW" sz="2400" b="1" dirty="0" smtClean="0">
                <a:latin typeface="Times New Roman" pitchFamily="18" charset="0"/>
              </a:rPr>
              <a:t>Word-Document Matrix W</a:t>
            </a:r>
          </a:p>
          <a:p>
            <a:pPr marL="542925" lvl="1" indent="-182563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TW" sz="2200" dirty="0" smtClean="0">
                <a:latin typeface="Times New Roman" pitchFamily="18" charset="0"/>
              </a:rPr>
              <a:t>	</a:t>
            </a:r>
            <a:endParaRPr lang="en-US" altLang="zh-TW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542925" lvl="1" indent="-182563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TW" sz="2200" dirty="0" smtClean="0">
                <a:latin typeface="Times New Roman" pitchFamily="18" charset="0"/>
              </a:rPr>
              <a:t>	</a:t>
            </a:r>
            <a:r>
              <a:rPr lang="en-US" altLang="zh-TW" sz="2000" dirty="0" smtClean="0">
                <a:latin typeface="Times New Roman" pitchFamily="18" charset="0"/>
              </a:rPr>
              <a:t>W = [</a:t>
            </a:r>
            <a:r>
              <a:rPr lang="en-US" altLang="zh-TW" sz="2000" dirty="0" err="1" smtClean="0">
                <a:latin typeface="Times New Roman" pitchFamily="18" charset="0"/>
              </a:rPr>
              <a:t>w</a:t>
            </a:r>
            <a:r>
              <a:rPr lang="en-US" altLang="zh-TW" sz="2000" baseline="-25000" dirty="0" err="1" smtClean="0">
                <a:latin typeface="Times New Roman" pitchFamily="18" charset="0"/>
              </a:rPr>
              <a:t>ij</a:t>
            </a:r>
            <a:r>
              <a:rPr lang="en-US" altLang="zh-TW" sz="2000" dirty="0" smtClean="0">
                <a:latin typeface="Times New Roman" pitchFamily="18" charset="0"/>
              </a:rPr>
              <a:t>]</a:t>
            </a:r>
          </a:p>
          <a:p>
            <a:pPr marL="542925" lvl="1" indent="-182563" eaLnBrk="1" hangingPunct="1">
              <a:lnSpc>
                <a:spcPct val="80000"/>
              </a:lnSpc>
              <a:spcBef>
                <a:spcPct val="0"/>
              </a:spcBef>
            </a:pPr>
            <a:endParaRPr lang="en-US" altLang="zh-TW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542925" lvl="1" indent="-182563" eaLnBrk="1" hangingPunct="1">
              <a:lnSpc>
                <a:spcPct val="80000"/>
              </a:lnSpc>
              <a:spcBef>
                <a:spcPct val="0"/>
              </a:spcBef>
            </a:pPr>
            <a:endParaRPr lang="en-US" altLang="zh-TW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542925" lvl="1" indent="-182563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each row of W is a N-dim “feature vector” for a word 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TW" sz="2000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with respect to all documents 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TW" sz="2000" baseline="-250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endParaRPr lang="en-US" altLang="zh-TW" sz="2000" baseline="-25000" dirty="0" smtClean="0">
              <a:latin typeface="Times New Roman" pitchFamily="18" charset="0"/>
              <a:cs typeface="Times New Roman" pitchFamily="18" charset="0"/>
            </a:endParaRPr>
          </a:p>
          <a:p>
            <a:pPr marL="542925" lvl="1" indent="-182563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	each column of W is a M-dim “feature vector” for a document 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TW" sz="2000" baseline="-250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with respect to all words 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TW" sz="2000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endParaRPr lang="el-GR" altLang="zh-TW" sz="2000" baseline="-25000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076" name="Object 5"/>
          <p:cNvGraphicFramePr>
            <a:graphicFrameLocks noGrp="1" noChangeAspect="1"/>
          </p:cNvGraphicFramePr>
          <p:nvPr>
            <p:ph sz="half" idx="2"/>
          </p:nvPr>
        </p:nvGraphicFramePr>
        <p:xfrm>
          <a:off x="482600" y="2554288"/>
          <a:ext cx="8743950" cy="156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6" name="方程式" r:id="rId3" imgW="6019800" imgH="1079500" progId="Equation.3">
                  <p:embed/>
                </p:oleObj>
              </mc:Choice>
              <mc:Fallback>
                <p:oleObj name="方程式" r:id="rId3" imgW="6019800" imgH="10795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600" y="2554288"/>
                        <a:ext cx="8743950" cy="1566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77" name="Group 29"/>
          <p:cNvGrpSpPr>
            <a:grpSpLocks/>
          </p:cNvGrpSpPr>
          <p:nvPr/>
        </p:nvGrpSpPr>
        <p:grpSpPr bwMode="auto">
          <a:xfrm>
            <a:off x="4110038" y="3895725"/>
            <a:ext cx="2547937" cy="1779588"/>
            <a:chOff x="2589" y="2454"/>
            <a:chExt cx="1605" cy="1121"/>
          </a:xfrm>
        </p:grpSpPr>
        <p:sp>
          <p:nvSpPr>
            <p:cNvPr id="3078" name="Rectangle 14"/>
            <p:cNvSpPr>
              <a:spLocks noChangeArrowheads="1"/>
            </p:cNvSpPr>
            <p:nvPr/>
          </p:nvSpPr>
          <p:spPr bwMode="auto">
            <a:xfrm>
              <a:off x="2845" y="2694"/>
              <a:ext cx="1214" cy="806"/>
            </a:xfrm>
            <a:prstGeom prst="rect">
              <a:avLst/>
            </a:prstGeom>
            <a:solidFill>
              <a:schemeClr val="accent1">
                <a:alpha val="14902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79" name="Text Box 15"/>
            <p:cNvSpPr txBox="1">
              <a:spLocks noChangeArrowheads="1"/>
            </p:cNvSpPr>
            <p:nvPr/>
          </p:nvSpPr>
          <p:spPr bwMode="auto">
            <a:xfrm>
              <a:off x="2756" y="2454"/>
              <a:ext cx="143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solidFill>
                    <a:srgbClr val="000066"/>
                  </a:solidFill>
                  <a:latin typeface="Times New Roman" pitchFamily="18" charset="0"/>
                </a:rPr>
                <a:t>d</a:t>
              </a:r>
              <a:r>
                <a:rPr lang="en-US" altLang="zh-TW" baseline="-25000">
                  <a:solidFill>
                    <a:srgbClr val="000066"/>
                  </a:solidFill>
                  <a:latin typeface="Times New Roman" pitchFamily="18" charset="0"/>
                </a:rPr>
                <a:t>1   </a:t>
              </a:r>
              <a:r>
                <a:rPr lang="en-US" altLang="zh-TW">
                  <a:solidFill>
                    <a:srgbClr val="000066"/>
                  </a:solidFill>
                  <a:latin typeface="Times New Roman" pitchFamily="18" charset="0"/>
                </a:rPr>
                <a:t>d</a:t>
              </a:r>
              <a:r>
                <a:rPr lang="en-US" altLang="zh-TW" baseline="-25000">
                  <a:solidFill>
                    <a:srgbClr val="000066"/>
                  </a:solidFill>
                  <a:latin typeface="Times New Roman" pitchFamily="18" charset="0"/>
                </a:rPr>
                <a:t>2 </a:t>
              </a:r>
              <a:r>
                <a:rPr lang="en-US" altLang="zh-TW">
                  <a:solidFill>
                    <a:srgbClr val="000066"/>
                  </a:solidFill>
                  <a:latin typeface="Times New Roman" pitchFamily="18" charset="0"/>
                </a:rPr>
                <a:t>........ d</a:t>
              </a:r>
              <a:r>
                <a:rPr lang="en-US" altLang="zh-TW" baseline="-25000">
                  <a:solidFill>
                    <a:srgbClr val="000066"/>
                  </a:solidFill>
                  <a:latin typeface="Times New Roman" pitchFamily="18" charset="0"/>
                </a:rPr>
                <a:t>j </a:t>
              </a:r>
              <a:r>
                <a:rPr lang="en-US" altLang="zh-TW">
                  <a:solidFill>
                    <a:srgbClr val="000066"/>
                  </a:solidFill>
                  <a:latin typeface="Times New Roman" pitchFamily="18" charset="0"/>
                </a:rPr>
                <a:t>.......... d</a:t>
              </a:r>
              <a:r>
                <a:rPr lang="en-US" altLang="zh-TW" baseline="-25000">
                  <a:solidFill>
                    <a:srgbClr val="000066"/>
                  </a:solidFill>
                  <a:latin typeface="Times New Roman" pitchFamily="18" charset="0"/>
                </a:rPr>
                <a:t>N</a:t>
              </a:r>
            </a:p>
          </p:txBody>
        </p:sp>
        <p:sp>
          <p:nvSpPr>
            <p:cNvPr id="3080" name="Line 17"/>
            <p:cNvSpPr>
              <a:spLocks noChangeShapeType="1"/>
            </p:cNvSpPr>
            <p:nvPr/>
          </p:nvSpPr>
          <p:spPr bwMode="auto">
            <a:xfrm>
              <a:off x="2845" y="3218"/>
              <a:ext cx="5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081" name="Line 18"/>
            <p:cNvSpPr>
              <a:spLocks noChangeShapeType="1"/>
            </p:cNvSpPr>
            <p:nvPr/>
          </p:nvSpPr>
          <p:spPr bwMode="auto">
            <a:xfrm flipH="1">
              <a:off x="3543" y="2694"/>
              <a:ext cx="0" cy="4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3082" name="Group 22"/>
            <p:cNvGrpSpPr>
              <a:grpSpLocks/>
            </p:cNvGrpSpPr>
            <p:nvPr/>
          </p:nvGrpSpPr>
          <p:grpSpPr bwMode="auto">
            <a:xfrm>
              <a:off x="2589" y="2600"/>
              <a:ext cx="329" cy="975"/>
              <a:chOff x="2336" y="3013"/>
              <a:chExt cx="329" cy="975"/>
            </a:xfrm>
          </p:grpSpPr>
          <p:sp>
            <p:nvSpPr>
              <p:cNvPr id="3084" name="Text Box 16"/>
              <p:cNvSpPr txBox="1">
                <a:spLocks noChangeArrowheads="1"/>
              </p:cNvSpPr>
              <p:nvPr/>
            </p:nvSpPr>
            <p:spPr bwMode="auto">
              <a:xfrm>
                <a:off x="2336" y="3013"/>
                <a:ext cx="329" cy="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TW">
                    <a:solidFill>
                      <a:srgbClr val="000066"/>
                    </a:solidFill>
                    <a:latin typeface="Times New Roman" pitchFamily="18" charset="0"/>
                  </a:rPr>
                  <a:t>w</a:t>
                </a:r>
                <a:r>
                  <a:rPr lang="en-US" altLang="zh-TW" baseline="-25000">
                    <a:solidFill>
                      <a:srgbClr val="000066"/>
                    </a:solidFill>
                    <a:latin typeface="Times New Roman" pitchFamily="18" charset="0"/>
                  </a:rPr>
                  <a:t>1 </a:t>
                </a:r>
                <a:r>
                  <a:rPr lang="en-US" altLang="zh-TW">
                    <a:solidFill>
                      <a:srgbClr val="000066"/>
                    </a:solidFill>
                    <a:latin typeface="Times New Roman" pitchFamily="18" charset="0"/>
                  </a:rPr>
                  <a:t>w</a:t>
                </a:r>
                <a:r>
                  <a:rPr lang="en-US" altLang="zh-TW" baseline="-25000">
                    <a:solidFill>
                      <a:srgbClr val="000066"/>
                    </a:solidFill>
                    <a:latin typeface="Times New Roman" pitchFamily="18" charset="0"/>
                  </a:rPr>
                  <a:t>2</a:t>
                </a:r>
              </a:p>
              <a:p>
                <a:pPr eaLnBrk="1" hangingPunct="1">
                  <a:spcBef>
                    <a:spcPct val="80000"/>
                  </a:spcBef>
                </a:pPr>
                <a:r>
                  <a:rPr lang="en-US" altLang="zh-TW">
                    <a:solidFill>
                      <a:srgbClr val="000066"/>
                    </a:solidFill>
                    <a:latin typeface="Times New Roman" pitchFamily="18" charset="0"/>
                  </a:rPr>
                  <a:t>w</a:t>
                </a:r>
                <a:r>
                  <a:rPr lang="en-US" altLang="zh-TW" baseline="-25000">
                    <a:solidFill>
                      <a:srgbClr val="000066"/>
                    </a:solidFill>
                    <a:latin typeface="Times New Roman" pitchFamily="18" charset="0"/>
                  </a:rPr>
                  <a:t>i</a:t>
                </a:r>
              </a:p>
              <a:p>
                <a:pPr eaLnBrk="1" hangingPunct="1">
                  <a:spcBef>
                    <a:spcPct val="50000"/>
                  </a:spcBef>
                </a:pPr>
                <a:r>
                  <a:rPr lang="en-US" altLang="zh-TW">
                    <a:solidFill>
                      <a:srgbClr val="000066"/>
                    </a:solidFill>
                    <a:latin typeface="Times New Roman" pitchFamily="18" charset="0"/>
                  </a:rPr>
                  <a:t>w</a:t>
                </a:r>
                <a:r>
                  <a:rPr lang="en-US" altLang="zh-TW" baseline="-25000">
                    <a:solidFill>
                      <a:srgbClr val="000066"/>
                    </a:solidFill>
                    <a:latin typeface="Times New Roman" pitchFamily="18" charset="0"/>
                  </a:rPr>
                  <a:t>M</a:t>
                </a:r>
                <a:endParaRPr lang="en-US" altLang="zh-TW">
                  <a:solidFill>
                    <a:srgbClr val="000066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085" name="Line 20"/>
              <p:cNvSpPr>
                <a:spLocks noChangeShapeType="1"/>
              </p:cNvSpPr>
              <p:nvPr/>
            </p:nvSpPr>
            <p:spPr bwMode="auto">
              <a:xfrm>
                <a:off x="2460" y="3702"/>
                <a:ext cx="0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86" name="Line 21"/>
              <p:cNvSpPr>
                <a:spLocks noChangeShapeType="1"/>
              </p:cNvSpPr>
              <p:nvPr/>
            </p:nvSpPr>
            <p:spPr bwMode="auto">
              <a:xfrm>
                <a:off x="2460" y="3430"/>
                <a:ext cx="0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083" name="Text Box 19"/>
            <p:cNvSpPr txBox="1">
              <a:spLocks noChangeArrowheads="1"/>
            </p:cNvSpPr>
            <p:nvPr/>
          </p:nvSpPr>
          <p:spPr bwMode="auto">
            <a:xfrm>
              <a:off x="3391" y="3100"/>
              <a:ext cx="29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solidFill>
                    <a:schemeClr val="accent2"/>
                  </a:solidFill>
                  <a:latin typeface="Times New Roman" pitchFamily="18" charset="0"/>
                </a:rPr>
                <a:t>w</a:t>
              </a:r>
              <a:r>
                <a:rPr lang="en-US" altLang="zh-TW" baseline="-25000">
                  <a:solidFill>
                    <a:schemeClr val="accent2"/>
                  </a:solidFill>
                  <a:latin typeface="Times New Roman" pitchFamily="18" charset="0"/>
                </a:rPr>
                <a:t>ij</a:t>
              </a:r>
              <a:endParaRPr lang="en-US" altLang="zh-TW">
                <a:solidFill>
                  <a:schemeClr val="accent2"/>
                </a:solidFill>
                <a:latin typeface="Times New Roman" pitchFamily="18" charset="0"/>
              </a:endParaRPr>
            </a:p>
          </p:txBody>
        </p:sp>
      </p:grpSp>
      <p:sp>
        <p:nvSpPr>
          <p:cNvPr id="15" name="Line 2"/>
          <p:cNvSpPr>
            <a:spLocks noChangeShapeType="1"/>
          </p:cNvSpPr>
          <p:nvPr/>
        </p:nvSpPr>
        <p:spPr bwMode="auto">
          <a:xfrm>
            <a:off x="0" y="908720"/>
            <a:ext cx="9144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t" anchorCtr="0">
            <a:spAutoFit/>
          </a:bodyPr>
          <a:lstStyle/>
          <a:p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062F47D-F1E9-4C70-8172-35677879D32A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186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0" t="9381" r="-2" b="1276"/>
          <a:stretch>
            <a:fillRect/>
          </a:stretch>
        </p:blipFill>
        <p:spPr bwMode="auto">
          <a:xfrm>
            <a:off x="323850" y="907200"/>
            <a:ext cx="8424863" cy="504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72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l" eaLnBrk="1" hangingPunct="1"/>
            <a:r>
              <a:rPr lang="en-US" altLang="zh-TW" sz="3300" b="1" dirty="0">
                <a:latin typeface="Times New Roman" pitchFamily="18" charset="0"/>
                <a:cs typeface="Times New Roman" pitchFamily="18" charset="0"/>
              </a:rPr>
              <a:t>Latent Semantic Analysis (LSA</a:t>
            </a:r>
            <a:r>
              <a:rPr lang="en-US" altLang="zh-TW" sz="3300" b="1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altLang="zh-TW" sz="3300" b="1" dirty="0" smtClean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" name="Line 2"/>
          <p:cNvSpPr>
            <a:spLocks noChangeShapeType="1"/>
          </p:cNvSpPr>
          <p:nvPr/>
        </p:nvSpPr>
        <p:spPr bwMode="auto">
          <a:xfrm>
            <a:off x="0" y="766800"/>
            <a:ext cx="9144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5177737" y="1497523"/>
            <a:ext cx="144016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5076056" y="1374636"/>
            <a:ext cx="288032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aseline="-25000" dirty="0"/>
              <a:t>j</a:t>
            </a:r>
            <a:endParaRPr lang="zh-TW" altLang="en-US" sz="2000" baseline="-250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062F47D-F1E9-4C70-8172-35677879D32A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71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72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3700" b="1" dirty="0" smtClean="0">
                <a:solidFill>
                  <a:schemeClr val="tx1"/>
                </a:solidFill>
                <a:latin typeface="Times New Roman" pitchFamily="18" charset="0"/>
              </a:rPr>
              <a:t>Dimensionality Reduction (1/2)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0" y="907200"/>
            <a:ext cx="9144000" cy="285719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180975" indent="-180975" eaLnBrk="1" hangingPunct="1">
              <a:spcBef>
                <a:spcPct val="0"/>
              </a:spcBef>
            </a:pPr>
            <a:r>
              <a:rPr lang="en-US" altLang="zh-TW" sz="2800" b="1" baseline="30000" dirty="0" smtClean="0">
                <a:latin typeface="Times New Roman" pitchFamily="18" charset="0"/>
              </a:rPr>
              <a:t> </a:t>
            </a:r>
          </a:p>
          <a:p>
            <a:pPr marL="542925" lvl="1" indent="-182563" eaLnBrk="1" hangingPunct="1">
              <a:spcBef>
                <a:spcPct val="0"/>
              </a:spcBef>
            </a:pP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542925" lvl="1" indent="-182563" eaLnBrk="1" hangingPunct="1">
              <a:spcBef>
                <a:spcPct val="0"/>
              </a:spcBef>
            </a:pPr>
            <a:endParaRPr lang="en-US" altLang="zh-TW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542925" lvl="1" indent="-182563" eaLnBrk="1" hangingPunct="1">
              <a:spcBef>
                <a:spcPct val="0"/>
              </a:spcBef>
            </a:pPr>
            <a:endParaRPr lang="en-US" altLang="zh-TW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542925" lvl="1" indent="-182563" eaLnBrk="1" hangingPunct="1">
              <a:spcBef>
                <a:spcPct val="0"/>
              </a:spcBef>
            </a:pPr>
            <a:endParaRPr lang="en-US" altLang="zh-TW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542925" lvl="1" indent="-182563" eaLnBrk="1" hangingPunct="1">
              <a:spcBef>
                <a:spcPts val="600"/>
              </a:spcBef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dimensionality reduction: selection of R largest eigenvalues (R=800 for example)</a:t>
            </a:r>
          </a:p>
          <a:p>
            <a:pPr marL="542925" lvl="1" indent="-182563" eaLnBrk="1" hangingPunct="1">
              <a:spcBef>
                <a:spcPct val="0"/>
              </a:spcBef>
            </a:pPr>
            <a:endParaRPr lang="en-US" altLang="zh-TW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542925" lvl="1" indent="-182563" eaLnBrk="1" hangingPunct="1">
              <a:spcBef>
                <a:spcPct val="0"/>
              </a:spcBef>
            </a:pPr>
            <a:endParaRPr lang="en-US" altLang="zh-TW" sz="2000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148" name="Object 17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846263" y="3143250"/>
          <a:ext cx="4751387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70" name="方程式" r:id="rId4" imgW="2921000" imgH="228600" progId="Equation.3">
                  <p:embed/>
                </p:oleObj>
              </mc:Choice>
              <mc:Fallback>
                <p:oleObj name="方程式" r:id="rId4" imgW="2921000" imgH="2286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6263" y="3143250"/>
                        <a:ext cx="4751387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49" name="Group 27"/>
          <p:cNvGrpSpPr>
            <a:grpSpLocks/>
          </p:cNvGrpSpPr>
          <p:nvPr/>
        </p:nvGrpSpPr>
        <p:grpSpPr bwMode="auto">
          <a:xfrm>
            <a:off x="350838" y="857250"/>
            <a:ext cx="1898650" cy="484188"/>
            <a:chOff x="221" y="515"/>
            <a:chExt cx="1196" cy="305"/>
          </a:xfrm>
        </p:grpSpPr>
        <p:graphicFrame>
          <p:nvGraphicFramePr>
            <p:cNvPr id="6168" name="Object 19"/>
            <p:cNvGraphicFramePr>
              <a:graphicFrameLocks noChangeAspect="1"/>
            </p:cNvGraphicFramePr>
            <p:nvPr/>
          </p:nvGraphicFramePr>
          <p:xfrm>
            <a:off x="221" y="527"/>
            <a:ext cx="1196" cy="2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71" name="方程式" r:id="rId6" imgW="875920" imgH="215806" progId="Equation.3">
                    <p:embed/>
                  </p:oleObj>
                </mc:Choice>
                <mc:Fallback>
                  <p:oleObj name="方程式" r:id="rId6" imgW="875920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1" y="527"/>
                          <a:ext cx="1196" cy="2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69" name="Text Box 22"/>
            <p:cNvSpPr txBox="1">
              <a:spLocks noChangeArrowheads="1"/>
            </p:cNvSpPr>
            <p:nvPr/>
          </p:nvSpPr>
          <p:spPr bwMode="auto">
            <a:xfrm>
              <a:off x="555" y="521"/>
              <a:ext cx="21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200" b="1">
                  <a:latin typeface="Times New Roman" pitchFamily="18" charset="0"/>
                </a:rPr>
                <a:t>T</a:t>
              </a:r>
              <a:endParaRPr lang="en-US" altLang="zh-TW" b="1"/>
            </a:p>
          </p:txBody>
        </p:sp>
        <p:sp>
          <p:nvSpPr>
            <p:cNvPr id="6170" name="Text Box 23"/>
            <p:cNvSpPr txBox="1">
              <a:spLocks noChangeArrowheads="1"/>
            </p:cNvSpPr>
            <p:nvPr/>
          </p:nvSpPr>
          <p:spPr bwMode="auto">
            <a:xfrm>
              <a:off x="1019" y="515"/>
              <a:ext cx="216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200" b="1">
                  <a:latin typeface="Times New Roman" pitchFamily="18" charset="0"/>
                </a:rPr>
                <a:t>2</a:t>
              </a:r>
              <a:endParaRPr lang="en-US" altLang="zh-TW" b="1"/>
            </a:p>
          </p:txBody>
        </p:sp>
      </p:grpSp>
      <p:graphicFrame>
        <p:nvGraphicFramePr>
          <p:cNvPr id="6157" name="Object 27"/>
          <p:cNvGraphicFramePr>
            <a:graphicFrameLocks noGrp="1" noChangeAspect="1"/>
          </p:cNvGraphicFramePr>
          <p:nvPr/>
        </p:nvGraphicFramePr>
        <p:xfrm>
          <a:off x="655638" y="1306513"/>
          <a:ext cx="5416550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72" name="方程式" r:id="rId8" imgW="3975100" imgH="482600" progId="Equation.3">
                  <p:embed/>
                </p:oleObj>
              </mc:Choice>
              <mc:Fallback>
                <p:oleObj name="方程式" r:id="rId8" imgW="3975100" imgH="4826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638" y="1306513"/>
                        <a:ext cx="5416550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8" name="Object 30"/>
          <p:cNvGraphicFramePr>
            <a:graphicFrameLocks noGrp="1" noChangeAspect="1"/>
          </p:cNvGraphicFramePr>
          <p:nvPr/>
        </p:nvGraphicFramePr>
        <p:xfrm>
          <a:off x="665163" y="1892300"/>
          <a:ext cx="5907087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73" name="方程式" r:id="rId10" imgW="4368800" imgH="241300" progId="Equation.3">
                  <p:embed/>
                </p:oleObj>
              </mc:Choice>
              <mc:Fallback>
                <p:oleObj name="方程式" r:id="rId10" imgW="4368800" imgH="2413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163" y="1892300"/>
                        <a:ext cx="5907087" cy="322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9" name="Object 31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779324965"/>
              </p:ext>
            </p:extLst>
          </p:nvPr>
        </p:nvGraphicFramePr>
        <p:xfrm>
          <a:off x="552450" y="2187575"/>
          <a:ext cx="5186363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74" name="方程式" r:id="rId12" imgW="4203360" imgH="342720" progId="Equation.3">
                  <p:embed/>
                </p:oleObj>
              </mc:Choice>
              <mc:Fallback>
                <p:oleObj name="方程式" r:id="rId12" imgW="4203360" imgH="34272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450" y="2187575"/>
                        <a:ext cx="5186363" cy="44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60" name="Text Box 20"/>
          <p:cNvSpPr txBox="1">
            <a:spLocks noChangeArrowheads="1"/>
          </p:cNvSpPr>
          <p:nvPr/>
        </p:nvSpPr>
        <p:spPr bwMode="auto">
          <a:xfrm>
            <a:off x="3133725" y="3441700"/>
            <a:ext cx="44577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dirty="0">
                <a:latin typeface="Times New Roman" pitchFamily="18" charset="0"/>
              </a:rPr>
              <a:t>R “concepts” or “latent semantic concepts”</a:t>
            </a:r>
            <a:endParaRPr lang="en-US" altLang="zh-TW" dirty="0"/>
          </a:p>
        </p:txBody>
      </p:sp>
      <p:graphicFrame>
        <p:nvGraphicFramePr>
          <p:cNvPr id="6161" name="Object 32"/>
          <p:cNvGraphicFramePr>
            <a:graphicFrameLocks noGrp="1" noChangeAspect="1"/>
          </p:cNvGraphicFramePr>
          <p:nvPr/>
        </p:nvGraphicFramePr>
        <p:xfrm>
          <a:off x="2555875" y="2500313"/>
          <a:ext cx="484187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75" name="方程式" r:id="rId14" imgW="3632200" imgH="228600" progId="Equation.3">
                  <p:embed/>
                </p:oleObj>
              </mc:Choice>
              <mc:Fallback>
                <p:oleObj name="方程式" r:id="rId14" imgW="3632200" imgH="2286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2500313"/>
                        <a:ext cx="4841875" cy="29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Line 2"/>
          <p:cNvSpPr>
            <a:spLocks noChangeShapeType="1"/>
          </p:cNvSpPr>
          <p:nvPr/>
        </p:nvSpPr>
        <p:spPr bwMode="auto">
          <a:xfrm>
            <a:off x="0" y="766800"/>
            <a:ext cx="9144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29" name="圖片 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3789040"/>
            <a:ext cx="8891587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062F47D-F1E9-4C70-8172-35677879D32A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705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0" y="766800"/>
            <a:ext cx="9144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72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3300" b="1" dirty="0" smtClean="0">
                <a:solidFill>
                  <a:schemeClr val="tx1"/>
                </a:solidFill>
                <a:latin typeface="Times New Roman" pitchFamily="18" charset="0"/>
              </a:rPr>
              <a:t>Dimensionality Reduction (2/2)</a:t>
            </a:r>
          </a:p>
        </p:txBody>
      </p:sp>
      <p:grpSp>
        <p:nvGrpSpPr>
          <p:cNvPr id="50" name="群組 49"/>
          <p:cNvGrpSpPr/>
          <p:nvPr/>
        </p:nvGrpSpPr>
        <p:grpSpPr>
          <a:xfrm>
            <a:off x="0" y="888984"/>
            <a:ext cx="9144000" cy="3072275"/>
            <a:chOff x="0" y="3221443"/>
            <a:chExt cx="9144000" cy="3072275"/>
          </a:xfrm>
        </p:grpSpPr>
        <p:sp>
          <p:nvSpPr>
            <p:cNvPr id="51" name="Rectangle 3"/>
            <p:cNvSpPr txBox="1">
              <a:spLocks noChangeArrowheads="1"/>
            </p:cNvSpPr>
            <p:nvPr/>
          </p:nvSpPr>
          <p:spPr bwMode="auto">
            <a:xfrm>
              <a:off x="0" y="3356992"/>
              <a:ext cx="9144000" cy="2331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fontAlgn="base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fontAlgn="base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975" indent="-180975">
                <a:spcBef>
                  <a:spcPct val="0"/>
                </a:spcBef>
              </a:pPr>
              <a:r>
                <a:rPr lang="en-US" altLang="zh-TW" sz="2800" b="1" baseline="30000" dirty="0" smtClean="0">
                  <a:latin typeface="Times New Roman" pitchFamily="18" charset="0"/>
                </a:rPr>
                <a:t> </a:t>
              </a:r>
            </a:p>
            <a:p>
              <a:pPr marL="542925" lvl="1" indent="-182563">
                <a:spcBef>
                  <a:spcPts val="500"/>
                </a:spcBef>
              </a:pPr>
              <a:r>
                <a:rPr lang="en-US" altLang="zh-TW" sz="2000" dirty="0">
                  <a:latin typeface="Times New Roman" pitchFamily="18" charset="0"/>
                  <a:cs typeface="Times New Roman" pitchFamily="18" charset="0"/>
                </a:rPr>
                <a:t> </a:t>
              </a:r>
              <a:endParaRPr lang="el-GR" altLang="zh-TW" sz="2000" dirty="0">
                <a:latin typeface="Times New Roman" pitchFamily="18" charset="0"/>
                <a:cs typeface="Times New Roman" pitchFamily="18" charset="0"/>
              </a:endParaRPr>
            </a:p>
            <a:p>
              <a:pPr marL="180975" indent="-180975">
                <a:spcBef>
                  <a:spcPct val="0"/>
                </a:spcBef>
              </a:pPr>
              <a:endParaRPr lang="en-US" altLang="zh-TW" sz="2000" dirty="0">
                <a:latin typeface="Times New Roman" pitchFamily="18" charset="0"/>
                <a:cs typeface="Times New Roman" pitchFamily="18" charset="0"/>
              </a:endParaRPr>
            </a:p>
            <a:p>
              <a:pPr marL="180975" indent="-180975">
                <a:spcBef>
                  <a:spcPct val="0"/>
                </a:spcBef>
              </a:pPr>
              <a:endParaRPr lang="en-US" altLang="zh-TW" sz="2800" b="1" baseline="30000" dirty="0" smtClean="0">
                <a:latin typeface="Times New Roman" pitchFamily="18" charset="0"/>
                <a:cs typeface="Times New Roman" pitchFamily="18" charset="0"/>
              </a:endParaRPr>
            </a:p>
            <a:p>
              <a:pPr marL="180975" indent="-180975">
                <a:spcBef>
                  <a:spcPct val="0"/>
                </a:spcBef>
              </a:pPr>
              <a:endParaRPr lang="en-US" altLang="zh-TW" sz="2800" b="1" baseline="30000" dirty="0">
                <a:latin typeface="Times New Roman" pitchFamily="18" charset="0"/>
                <a:cs typeface="Times New Roman" pitchFamily="18" charset="0"/>
              </a:endParaRPr>
            </a:p>
            <a:p>
              <a:pPr marL="180975" indent="-180975">
                <a:spcBef>
                  <a:spcPct val="0"/>
                </a:spcBef>
              </a:pPr>
              <a:endParaRPr lang="en-US" altLang="zh-TW" sz="2800" b="1" baseline="30000" dirty="0" smtClean="0">
                <a:latin typeface="Times New Roman" pitchFamily="18" charset="0"/>
                <a:cs typeface="Times New Roman" pitchFamily="18" charset="0"/>
              </a:endParaRPr>
            </a:p>
            <a:p>
              <a:pPr marL="542925" lvl="1" indent="-182563">
                <a:spcBef>
                  <a:spcPts val="800"/>
                </a:spcBef>
              </a:pPr>
              <a:r>
                <a:rPr lang="en-US" altLang="zh-TW" sz="2000" dirty="0" smtClean="0">
                  <a:latin typeface="Times New Roman" pitchFamily="18" charset="0"/>
                  <a:cs typeface="Times New Roman" pitchFamily="18" charset="0"/>
                </a:rPr>
                <a:t> dimensionality reduction: selection of R largest eigenvalues</a:t>
              </a:r>
              <a:endParaRPr lang="el-GR" altLang="zh-TW" sz="2000" dirty="0" smtClean="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52" name="Group 39"/>
            <p:cNvGrpSpPr>
              <a:grpSpLocks/>
            </p:cNvGrpSpPr>
            <p:nvPr/>
          </p:nvGrpSpPr>
          <p:grpSpPr bwMode="auto">
            <a:xfrm>
              <a:off x="242885" y="3221443"/>
              <a:ext cx="2136775" cy="528638"/>
              <a:chOff x="201" y="2235"/>
              <a:chExt cx="1346" cy="333"/>
            </a:xfrm>
          </p:grpSpPr>
          <p:graphicFrame>
            <p:nvGraphicFramePr>
              <p:cNvPr id="61" name="Object 21"/>
              <p:cNvGraphicFramePr>
                <a:graphicFrameLocks noChangeAspect="1"/>
              </p:cNvGraphicFramePr>
              <p:nvPr/>
            </p:nvGraphicFramePr>
            <p:xfrm>
              <a:off x="201" y="2275"/>
              <a:ext cx="1208" cy="2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514" name="方程式" r:id="rId4" imgW="901309" imgH="215806" progId="Equation.3">
                      <p:embed/>
                    </p:oleObj>
                  </mc:Choice>
                  <mc:Fallback>
                    <p:oleObj name="方程式" r:id="rId4" imgW="901309" imgH="215806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1" y="2275"/>
                            <a:ext cx="1208" cy="29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2" name="Text Box 24"/>
              <p:cNvSpPr txBox="1">
                <a:spLocks noChangeArrowheads="1"/>
              </p:cNvSpPr>
              <p:nvPr/>
            </p:nvSpPr>
            <p:spPr bwMode="auto">
              <a:xfrm>
                <a:off x="1087" y="2235"/>
                <a:ext cx="216" cy="1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:r>
                  <a:rPr lang="en-US" altLang="zh-TW" sz="1200" b="1">
                    <a:latin typeface="Times New Roman" pitchFamily="18" charset="0"/>
                  </a:rPr>
                  <a:t>2</a:t>
                </a:r>
                <a:endParaRPr lang="en-US" altLang="zh-TW" b="1"/>
              </a:p>
            </p:txBody>
          </p:sp>
          <p:sp>
            <p:nvSpPr>
              <p:cNvPr id="63" name="Text Box 25"/>
              <p:cNvSpPr txBox="1">
                <a:spLocks noChangeArrowheads="1"/>
              </p:cNvSpPr>
              <p:nvPr/>
            </p:nvSpPr>
            <p:spPr bwMode="auto">
              <a:xfrm>
                <a:off x="364" y="2263"/>
                <a:ext cx="216" cy="1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:r>
                  <a:rPr lang="en-US" altLang="zh-TW" sz="1200" b="1">
                    <a:latin typeface="Times New Roman" pitchFamily="18" charset="0"/>
                  </a:rPr>
                  <a:t>T</a:t>
                </a:r>
                <a:endParaRPr lang="en-US" altLang="zh-TW" b="1"/>
              </a:p>
            </p:txBody>
          </p:sp>
          <p:sp>
            <p:nvSpPr>
              <p:cNvPr id="64" name="Text Box 30"/>
              <p:cNvSpPr txBox="1">
                <a:spLocks noChangeArrowheads="1"/>
              </p:cNvSpPr>
              <p:nvPr/>
            </p:nvSpPr>
            <p:spPr bwMode="auto">
              <a:xfrm>
                <a:off x="1331" y="2250"/>
                <a:ext cx="216" cy="1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9pPr>
              </a:lstStyle>
              <a:p>
                <a:pPr eaLnBrk="1" hangingPunct="1"/>
                <a:r>
                  <a:rPr lang="en-US" altLang="zh-TW" sz="1200" b="1">
                    <a:latin typeface="Times New Roman" pitchFamily="18" charset="0"/>
                  </a:rPr>
                  <a:t>T</a:t>
                </a:r>
                <a:endParaRPr lang="en-US" altLang="zh-TW" b="1"/>
              </a:p>
            </p:txBody>
          </p:sp>
        </p:grpSp>
        <p:graphicFrame>
          <p:nvGraphicFramePr>
            <p:cNvPr id="53" name="Object 3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32762091"/>
                </p:ext>
              </p:extLst>
            </p:nvPr>
          </p:nvGraphicFramePr>
          <p:xfrm>
            <a:off x="642938" y="4648713"/>
            <a:ext cx="5865812" cy="474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515" name="方程式" r:id="rId6" imgW="3568700" imgH="292100" progId="Equation.3">
                    <p:embed/>
                  </p:oleObj>
                </mc:Choice>
                <mc:Fallback>
                  <p:oleObj name="方程式" r:id="rId6" imgW="3568700" imgH="2921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2938" y="4648713"/>
                          <a:ext cx="5865812" cy="4746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4" name="Text Box 35"/>
            <p:cNvSpPr txBox="1">
              <a:spLocks noChangeArrowheads="1"/>
            </p:cNvSpPr>
            <p:nvPr/>
          </p:nvSpPr>
          <p:spPr bwMode="auto">
            <a:xfrm>
              <a:off x="2517636" y="4976796"/>
              <a:ext cx="6310312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dirty="0">
                  <a:latin typeface="Times New Roman" pitchFamily="18" charset="0"/>
                </a:rPr>
                <a:t>s</a:t>
              </a:r>
              <a:r>
                <a:rPr lang="en-US" altLang="zh-TW" baseline="-25000" dirty="0">
                  <a:latin typeface="Times New Roman" pitchFamily="18" charset="0"/>
                </a:rPr>
                <a:t>i</a:t>
              </a:r>
              <a:r>
                <a:rPr lang="en-US" altLang="zh-TW" baseline="30000" dirty="0">
                  <a:latin typeface="Times New Roman" pitchFamily="18" charset="0"/>
                </a:rPr>
                <a:t>2</a:t>
              </a:r>
              <a:r>
                <a:rPr lang="en-US" altLang="zh-TW" baseline="-25000" dirty="0">
                  <a:latin typeface="Times New Roman" pitchFamily="18" charset="0"/>
                </a:rPr>
                <a:t> </a:t>
              </a:r>
              <a:r>
                <a:rPr lang="en-US" altLang="zh-TW" dirty="0">
                  <a:latin typeface="Times New Roman" pitchFamily="18" charset="0"/>
                </a:rPr>
                <a:t>: weights (significance of the “component matrices” </a:t>
              </a:r>
              <a:r>
                <a:rPr lang="en-US" altLang="zh-TW" dirty="0" err="1" smtClean="0">
                  <a:latin typeface="Times New Roman" pitchFamily="18" charset="0"/>
                </a:rPr>
                <a:t>e</a:t>
              </a:r>
              <a:r>
                <a:rPr lang="en-US" altLang="zh-TW" dirty="0" err="1" smtClean="0">
                  <a:latin typeface="Times New Roman"/>
                  <a:cs typeface="Times New Roman"/>
                </a:rPr>
                <a:t>′</a:t>
              </a:r>
              <a:r>
                <a:rPr lang="en-US" altLang="zh-TW" baseline="-25000" dirty="0" err="1" smtClean="0">
                  <a:latin typeface="Times New Roman" pitchFamily="18" charset="0"/>
                </a:rPr>
                <a:t>i</a:t>
              </a:r>
              <a:r>
                <a:rPr lang="en-US" altLang="zh-TW" baseline="-25000" dirty="0" smtClean="0">
                  <a:latin typeface="Times New Roman" pitchFamily="18" charset="0"/>
                </a:rPr>
                <a:t> </a:t>
              </a:r>
              <a:r>
                <a:rPr lang="en-US" altLang="zh-TW" dirty="0" err="1" smtClean="0">
                  <a:latin typeface="Times New Roman" pitchFamily="18" charset="0"/>
                </a:rPr>
                <a:t>e</a:t>
              </a:r>
              <a:r>
                <a:rPr lang="en-US" altLang="zh-TW" dirty="0" err="1">
                  <a:latin typeface="Times New Roman"/>
                  <a:cs typeface="Times New Roman"/>
                </a:rPr>
                <a:t>′</a:t>
              </a:r>
              <a:r>
                <a:rPr lang="en-US" altLang="zh-TW" baseline="-25000" dirty="0" err="1" smtClean="0">
                  <a:latin typeface="Times New Roman" pitchFamily="18" charset="0"/>
                </a:rPr>
                <a:t>i</a:t>
              </a:r>
              <a:r>
                <a:rPr lang="en-US" altLang="zh-TW" baseline="30000" dirty="0" err="1" smtClean="0">
                  <a:latin typeface="Times New Roman" pitchFamily="18" charset="0"/>
                </a:rPr>
                <a:t>T</a:t>
              </a:r>
              <a:r>
                <a:rPr lang="en-US" altLang="zh-TW" dirty="0">
                  <a:latin typeface="Times New Roman" pitchFamily="18" charset="0"/>
                </a:rPr>
                <a:t>)</a:t>
              </a:r>
            </a:p>
          </p:txBody>
        </p:sp>
        <p:graphicFrame>
          <p:nvGraphicFramePr>
            <p:cNvPr id="55" name="Object 3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52355441"/>
                </p:ext>
              </p:extLst>
            </p:nvPr>
          </p:nvGraphicFramePr>
          <p:xfrm>
            <a:off x="1866900" y="5617443"/>
            <a:ext cx="4903788" cy="330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516" name="方程式" r:id="rId8" imgW="2984500" imgH="203200" progId="Equation.3">
                    <p:embed/>
                  </p:oleObj>
                </mc:Choice>
                <mc:Fallback>
                  <p:oleObj name="方程式" r:id="rId8" imgW="2984500" imgH="203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66900" y="5617443"/>
                          <a:ext cx="4903788" cy="330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6" name="Text Box 38"/>
            <p:cNvSpPr txBox="1">
              <a:spLocks noChangeArrowheads="1"/>
            </p:cNvSpPr>
            <p:nvPr/>
          </p:nvSpPr>
          <p:spPr bwMode="auto">
            <a:xfrm>
              <a:off x="3117850" y="5953993"/>
              <a:ext cx="4525963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dirty="0">
                  <a:latin typeface="Times New Roman" pitchFamily="18" charset="0"/>
                </a:rPr>
                <a:t>R “concepts” or “latent semantic concepts”</a:t>
              </a:r>
            </a:p>
          </p:txBody>
        </p:sp>
        <p:sp>
          <p:nvSpPr>
            <p:cNvPr id="57" name="Text Box 32"/>
            <p:cNvSpPr txBox="1">
              <a:spLocks noChangeArrowheads="1"/>
            </p:cNvSpPr>
            <p:nvPr/>
          </p:nvSpPr>
          <p:spPr bwMode="auto">
            <a:xfrm>
              <a:off x="576709" y="3719519"/>
              <a:ext cx="8459787" cy="603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ts val="500"/>
                </a:spcBef>
              </a:pPr>
              <a:r>
                <a:rPr lang="en-US" altLang="zh-TW" dirty="0">
                  <a:latin typeface="Times New Roman" pitchFamily="18" charset="0"/>
                </a:rPr>
                <a:t>(</a:t>
              </a:r>
              <a:r>
                <a:rPr lang="en-US" altLang="zh-TW" dirty="0" err="1">
                  <a:latin typeface="Times New Roman" pitchFamily="18" charset="0"/>
                </a:rPr>
                <a:t>i</a:t>
              </a:r>
              <a:r>
                <a:rPr lang="en-US" altLang="zh-TW" dirty="0">
                  <a:latin typeface="Times New Roman" pitchFamily="18" charset="0"/>
                </a:rPr>
                <a:t>, j) element of W</a:t>
              </a:r>
              <a:r>
                <a:rPr lang="en-US" altLang="zh-TW" baseline="30000" dirty="0">
                  <a:latin typeface="Times New Roman" pitchFamily="18" charset="0"/>
                </a:rPr>
                <a:t>T </a:t>
              </a:r>
              <a:r>
                <a:rPr lang="en-US" altLang="zh-TW" dirty="0">
                  <a:latin typeface="Times New Roman" pitchFamily="18" charset="0"/>
                </a:rPr>
                <a:t>W : inner product of </a:t>
              </a:r>
              <a:r>
                <a:rPr lang="en-US" altLang="zh-TW" dirty="0" err="1">
                  <a:latin typeface="Times New Roman" pitchFamily="18" charset="0"/>
                </a:rPr>
                <a:t>i-th</a:t>
              </a:r>
              <a:r>
                <a:rPr lang="en-US" altLang="zh-TW" dirty="0">
                  <a:latin typeface="Times New Roman" pitchFamily="18" charset="0"/>
                </a:rPr>
                <a:t> and j-</a:t>
              </a:r>
              <a:r>
                <a:rPr lang="en-US" altLang="zh-TW" dirty="0" err="1">
                  <a:latin typeface="Times New Roman" pitchFamily="18" charset="0"/>
                </a:rPr>
                <a:t>th</a:t>
              </a:r>
              <a:r>
                <a:rPr lang="en-US" altLang="zh-TW" dirty="0">
                  <a:latin typeface="Times New Roman" pitchFamily="18" charset="0"/>
                </a:rPr>
                <a:t> columns of W</a:t>
              </a:r>
            </a:p>
            <a:p>
              <a:pPr eaLnBrk="1" hangingPunct="1"/>
              <a:r>
                <a:rPr lang="en-US" altLang="zh-TW" dirty="0"/>
                <a:t>		     </a:t>
              </a:r>
              <a:r>
                <a:rPr lang="en-US" altLang="zh-TW" dirty="0">
                  <a:latin typeface="Times New Roman" pitchFamily="18" charset="0"/>
                </a:rPr>
                <a:t>“similarity” between d</a:t>
              </a:r>
              <a:r>
                <a:rPr lang="en-US" altLang="zh-TW" baseline="-25000" dirty="0">
                  <a:latin typeface="Times New Roman" pitchFamily="18" charset="0"/>
                </a:rPr>
                <a:t>i</a:t>
              </a:r>
              <a:r>
                <a:rPr lang="en-US" altLang="zh-TW" dirty="0">
                  <a:latin typeface="Times New Roman" pitchFamily="18" charset="0"/>
                </a:rPr>
                <a:t> and </a:t>
              </a:r>
              <a:r>
                <a:rPr lang="en-US" altLang="zh-TW" dirty="0" err="1">
                  <a:latin typeface="Times New Roman" pitchFamily="18" charset="0"/>
                </a:rPr>
                <a:t>d</a:t>
              </a:r>
              <a:r>
                <a:rPr lang="en-US" altLang="zh-TW" baseline="-25000" dirty="0" err="1">
                  <a:latin typeface="Times New Roman" pitchFamily="18" charset="0"/>
                </a:rPr>
                <a:t>j</a:t>
              </a:r>
              <a:endParaRPr lang="en-US" altLang="zh-TW" dirty="0">
                <a:latin typeface="Times New Roman" pitchFamily="18" charset="0"/>
              </a:endParaRPr>
            </a:p>
          </p:txBody>
        </p:sp>
        <p:grpSp>
          <p:nvGrpSpPr>
            <p:cNvPr id="58" name="群組 26"/>
            <p:cNvGrpSpPr>
              <a:grpSpLocks/>
            </p:cNvGrpSpPr>
            <p:nvPr/>
          </p:nvGrpSpPr>
          <p:grpSpPr bwMode="auto">
            <a:xfrm>
              <a:off x="642938" y="4250761"/>
              <a:ext cx="8489950" cy="403225"/>
              <a:chOff x="688975" y="4025910"/>
              <a:chExt cx="8489950" cy="403222"/>
            </a:xfrm>
          </p:grpSpPr>
          <p:graphicFrame>
            <p:nvGraphicFramePr>
              <p:cNvPr id="59" name="Object 9"/>
              <p:cNvGraphicFramePr>
                <a:graphicFrameLocks noChangeAspect="1"/>
              </p:cNvGraphicFramePr>
              <p:nvPr/>
            </p:nvGraphicFramePr>
            <p:xfrm>
              <a:off x="688975" y="4078294"/>
              <a:ext cx="8489950" cy="3508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517" name="方程式" r:id="rId10" imgW="5219700" imgH="215900" progId="Equation.3">
                      <p:embed/>
                    </p:oleObj>
                  </mc:Choice>
                  <mc:Fallback>
                    <p:oleObj name="方程式" r:id="rId10" imgW="5219700" imgH="2159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88975" y="4078294"/>
                            <a:ext cx="8489950" cy="35083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0" name="Text Box 42"/>
              <p:cNvSpPr txBox="1">
                <a:spLocks noChangeArrowheads="1"/>
              </p:cNvSpPr>
              <p:nvPr/>
            </p:nvSpPr>
            <p:spPr bwMode="auto">
              <a:xfrm>
                <a:off x="5651500" y="4025910"/>
                <a:ext cx="287337" cy="274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TW" sz="1200">
                    <a:latin typeface="Times New Roman" pitchFamily="18" charset="0"/>
                  </a:rPr>
                  <a:t>T</a:t>
                </a:r>
              </a:p>
            </p:txBody>
          </p:sp>
        </p:grpSp>
      </p:grpSp>
      <p:pic>
        <p:nvPicPr>
          <p:cNvPr id="65" name="圖片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" y="3933056"/>
            <a:ext cx="8999538" cy="295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5599162" y="6597352"/>
            <a:ext cx="97200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5587122" y="6538044"/>
            <a:ext cx="13748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TW" sz="1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TW" altLang="en-US" sz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59598" y="5864572"/>
            <a:ext cx="14401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5004048" y="5784547"/>
            <a:ext cx="13748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TW" sz="1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TW" altLang="en-US" sz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062F47D-F1E9-4C70-8172-35677879D32A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506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72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3700" b="1" dirty="0" smtClean="0">
                <a:solidFill>
                  <a:schemeClr val="tx1"/>
                </a:solidFill>
                <a:latin typeface="Times New Roman" pitchFamily="18" charset="0"/>
              </a:rPr>
              <a:t>Singular Value Decomposition (SVD)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34925" y="850900"/>
            <a:ext cx="9144000" cy="59817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80975" indent="-180975" eaLnBrk="1" hangingPunct="1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TW" b="1" baseline="30000" dirty="0" smtClean="0">
                <a:latin typeface="Times New Roman" pitchFamily="18" charset="0"/>
              </a:rPr>
              <a:t> </a:t>
            </a:r>
            <a:r>
              <a:rPr lang="en-US" altLang="zh-TW" sz="2400" b="1" dirty="0" smtClean="0">
                <a:latin typeface="Times New Roman" pitchFamily="18" charset="0"/>
              </a:rPr>
              <a:t>Singular Value Decomposition (SVD)</a:t>
            </a:r>
            <a:endParaRPr lang="en-US" altLang="zh-TW" sz="2400" b="1" baseline="30000" dirty="0" smtClean="0">
              <a:latin typeface="Times New Roman" pitchFamily="18" charset="0"/>
            </a:endParaRPr>
          </a:p>
          <a:p>
            <a:pPr marL="1150938" lvl="2" ea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542925" lvl="1" indent="-182563" eaLnBrk="1" hangingPunct="1">
              <a:lnSpc>
                <a:spcPct val="90000"/>
              </a:lnSpc>
              <a:spcBef>
                <a:spcPct val="0"/>
              </a:spcBef>
              <a:defRPr/>
            </a:pPr>
            <a:endParaRPr lang="en-US" altLang="zh-TW" dirty="0" smtClean="0">
              <a:latin typeface="Times New Roman" pitchFamily="18" charset="0"/>
              <a:cs typeface="Times New Roman" pitchFamily="18" charset="0"/>
            </a:endParaRPr>
          </a:p>
          <a:p>
            <a:pPr marL="542925" lvl="1" indent="-182563" eaLnBrk="1" hangingPunct="1">
              <a:lnSpc>
                <a:spcPct val="90000"/>
              </a:lnSpc>
              <a:spcBef>
                <a:spcPct val="0"/>
              </a:spcBef>
              <a:defRPr/>
            </a:pPr>
            <a:endParaRPr lang="en-US" altLang="zh-TW" dirty="0" smtClean="0">
              <a:latin typeface="Times New Roman" pitchFamily="18" charset="0"/>
              <a:cs typeface="Times New Roman" pitchFamily="18" charset="0"/>
            </a:endParaRPr>
          </a:p>
          <a:p>
            <a:pPr marL="542925" lvl="1" indent="-182563" eaLnBrk="1" hangingPunct="1">
              <a:lnSpc>
                <a:spcPct val="90000"/>
              </a:lnSpc>
              <a:spcBef>
                <a:spcPct val="0"/>
              </a:spcBef>
              <a:defRPr/>
            </a:pPr>
            <a:endParaRPr lang="en-US" altLang="zh-TW" dirty="0" smtClean="0">
              <a:latin typeface="Times New Roman" pitchFamily="18" charset="0"/>
              <a:cs typeface="Times New Roman" pitchFamily="18" charset="0"/>
            </a:endParaRPr>
          </a:p>
          <a:p>
            <a:pPr marL="542925" lvl="1" indent="-182563" eaLnBrk="1" hangingPunct="1">
              <a:lnSpc>
                <a:spcPct val="90000"/>
              </a:lnSpc>
              <a:spcBef>
                <a:spcPct val="80000"/>
              </a:spcBef>
              <a:defRPr/>
            </a:pP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TW" sz="2000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: singular values, s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≥ s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.... ≥ 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TW" sz="2000" baseline="-25000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endParaRPr lang="en-US" altLang="zh-TW" sz="2000" baseline="-25000" dirty="0" smtClean="0">
              <a:latin typeface="Times New Roman" pitchFamily="18" charset="0"/>
              <a:cs typeface="Times New Roman" pitchFamily="18" charset="0"/>
            </a:endParaRPr>
          </a:p>
          <a:p>
            <a:pPr marL="542925" lvl="1" indent="-182563" ea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	U: left singular matrix, V: right singular matrix</a:t>
            </a:r>
          </a:p>
          <a:p>
            <a:pPr marL="180975" indent="-180975" eaLnBrk="1" hangingPunct="1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TW" sz="2400" b="1" dirty="0" smtClean="0">
                <a:latin typeface="Times New Roman" pitchFamily="18" charset="0"/>
                <a:cs typeface="Times New Roman" pitchFamily="18" charset="0"/>
              </a:rPr>
              <a:t>Vectors for word </a:t>
            </a:r>
            <a:r>
              <a:rPr lang="en-US" altLang="zh-TW" sz="2400" b="1" dirty="0" err="1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TW" sz="2400" b="1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2400" b="1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altLang="zh-TW" sz="2400" b="1" dirty="0" err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TW" sz="2400" b="1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2400" b="1" dirty="0" err="1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TW" sz="2400" b="1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TW" sz="2400" b="1" u="sng" dirty="0" err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TW" sz="2400" b="1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2400" b="1" dirty="0" smtClean="0">
                <a:latin typeface="Times New Roman" pitchFamily="18" charset="0"/>
                <a:cs typeface="Times New Roman" pitchFamily="18" charset="0"/>
              </a:rPr>
              <a:t> (a row)</a:t>
            </a:r>
          </a:p>
          <a:p>
            <a:pPr marL="542925" lvl="1" indent="-182563" eaLnBrk="1" hangingPunct="1">
              <a:spcBef>
                <a:spcPts val="0"/>
              </a:spcBef>
              <a:defRPr/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a vector with dimensionality N reduced to a vector 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TW" sz="2000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TW" sz="2000" u="sng" dirty="0" err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TW" sz="2000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 with dimensionality R</a:t>
            </a:r>
          </a:p>
          <a:p>
            <a:pPr marL="542925" lvl="1" indent="-182563" eaLnBrk="1" hangingPunct="1">
              <a:spcBef>
                <a:spcPts val="0"/>
              </a:spcBef>
              <a:defRPr/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N-dimensional space defined by N documents reduced to R-dimensional space defined by R “concepts”</a:t>
            </a:r>
          </a:p>
          <a:p>
            <a:pPr marL="542925" lvl="1" indent="-182563" eaLnBrk="1" hangingPunct="1">
              <a:spcBef>
                <a:spcPts val="0"/>
              </a:spcBef>
              <a:defRPr/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the R row vectors of V</a:t>
            </a:r>
            <a:r>
              <a:rPr lang="en-US" altLang="zh-TW" sz="2000" baseline="30000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, or column vectors of V, or eigenvectors {</a:t>
            </a:r>
            <a:r>
              <a:rPr lang="en-US" altLang="zh-TW" sz="2000" dirty="0" smtClean="0">
                <a:latin typeface="Times New Roman" pitchFamily="18" charset="0"/>
              </a:rPr>
              <a:t>e</a:t>
            </a:r>
            <a:r>
              <a:rPr lang="en-US" altLang="zh-TW" sz="2000" dirty="0" smtClean="0">
                <a:latin typeface="Times New Roman"/>
                <a:cs typeface="Times New Roman"/>
              </a:rPr>
              <a:t>′</a:t>
            </a:r>
            <a:r>
              <a:rPr lang="en-US" altLang="zh-TW" sz="2000" baseline="-25000" dirty="0" smtClean="0">
                <a:latin typeface="Times New Roman" pitchFamily="18" charset="0"/>
              </a:rPr>
              <a:t>1</a:t>
            </a:r>
            <a:r>
              <a:rPr lang="en-US" altLang="zh-TW" sz="2000" dirty="0" smtClean="0">
                <a:latin typeface="Times New Roman" pitchFamily="18" charset="0"/>
              </a:rPr>
              <a:t>,..e</a:t>
            </a:r>
            <a:r>
              <a:rPr lang="en-US" altLang="zh-TW" sz="2000" dirty="0" smtClean="0">
                <a:latin typeface="Times New Roman"/>
                <a:cs typeface="Times New Roman"/>
              </a:rPr>
              <a:t>′</a:t>
            </a:r>
            <a:r>
              <a:rPr lang="en-US" altLang="zh-TW" sz="2000" baseline="-25000" dirty="0" smtClean="0">
                <a:latin typeface="Times New Roman" pitchFamily="18" charset="0"/>
              </a:rPr>
              <a:t>R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}, are the R orthonormal basis for the “latent semantic space” with dimensionality R, with which 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TW" sz="2000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altLang="zh-TW" sz="2000" u="sng" dirty="0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000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is represented</a:t>
            </a:r>
          </a:p>
          <a:p>
            <a:pPr marL="542925" lvl="1" indent="-182563" eaLnBrk="1" hangingPunct="1">
              <a:spcBef>
                <a:spcPts val="0"/>
              </a:spcBef>
              <a:defRPr/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words with similar “semantic concepts” have “closer” location in the “latent semantic space”</a:t>
            </a:r>
          </a:p>
          <a:p>
            <a:pPr marL="895350" lvl="2" indent="-173038" eaLnBrk="1" hangingPunct="1"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zh-TW" sz="1800" dirty="0" smtClean="0">
                <a:latin typeface="Times New Roman" pitchFamily="18" charset="0"/>
                <a:cs typeface="Times New Roman" pitchFamily="18" charset="0"/>
              </a:rPr>
              <a:t>they tend to appear in similar “types” of documents, although not necessarily in exactly the same documents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graphicFrame>
        <p:nvGraphicFramePr>
          <p:cNvPr id="9220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703263" y="1257300"/>
          <a:ext cx="316230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3" name="方程式" r:id="rId4" imgW="1790700" imgH="254000" progId="Equation.3">
                  <p:embed/>
                </p:oleObj>
              </mc:Choice>
              <mc:Fallback>
                <p:oleObj name="方程式" r:id="rId4" imgW="1790700" imgH="2540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263" y="1257300"/>
                        <a:ext cx="3162300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221" name="Group 92"/>
          <p:cNvGrpSpPr>
            <a:grpSpLocks/>
          </p:cNvGrpSpPr>
          <p:nvPr/>
        </p:nvGrpSpPr>
        <p:grpSpPr bwMode="auto">
          <a:xfrm>
            <a:off x="712788" y="1528763"/>
            <a:ext cx="6935787" cy="1576387"/>
            <a:chOff x="449" y="963"/>
            <a:chExt cx="4369" cy="993"/>
          </a:xfrm>
        </p:grpSpPr>
        <p:grpSp>
          <p:nvGrpSpPr>
            <p:cNvPr id="9226" name="Group 81"/>
            <p:cNvGrpSpPr>
              <a:grpSpLocks/>
            </p:cNvGrpSpPr>
            <p:nvPr/>
          </p:nvGrpSpPr>
          <p:grpSpPr bwMode="auto">
            <a:xfrm>
              <a:off x="449" y="981"/>
              <a:ext cx="1588" cy="905"/>
              <a:chOff x="449" y="831"/>
              <a:chExt cx="1588" cy="905"/>
            </a:xfrm>
          </p:grpSpPr>
          <p:sp>
            <p:nvSpPr>
              <p:cNvPr id="9248" name="Rectangle 29"/>
              <p:cNvSpPr>
                <a:spLocks noChangeArrowheads="1"/>
              </p:cNvSpPr>
              <p:nvPr/>
            </p:nvSpPr>
            <p:spPr bwMode="auto">
              <a:xfrm>
                <a:off x="685" y="1023"/>
                <a:ext cx="1206" cy="666"/>
              </a:xfrm>
              <a:prstGeom prst="rect">
                <a:avLst/>
              </a:prstGeom>
              <a:solidFill>
                <a:schemeClr val="accent1">
                  <a:alpha val="14902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249" name="Text Box 30"/>
              <p:cNvSpPr txBox="1">
                <a:spLocks noChangeArrowheads="1"/>
              </p:cNvSpPr>
              <p:nvPr/>
            </p:nvSpPr>
            <p:spPr bwMode="auto">
              <a:xfrm>
                <a:off x="609" y="831"/>
                <a:ext cx="1428" cy="2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TW" sz="1500">
                    <a:solidFill>
                      <a:srgbClr val="000066"/>
                    </a:solidFill>
                    <a:latin typeface="Times New Roman" pitchFamily="18" charset="0"/>
                  </a:rPr>
                  <a:t>d</a:t>
                </a:r>
                <a:r>
                  <a:rPr lang="en-US" altLang="zh-TW" sz="1500" baseline="-25000">
                    <a:solidFill>
                      <a:srgbClr val="000066"/>
                    </a:solidFill>
                    <a:latin typeface="Times New Roman" pitchFamily="18" charset="0"/>
                  </a:rPr>
                  <a:t>1   </a:t>
                </a:r>
                <a:r>
                  <a:rPr lang="en-US" altLang="zh-TW" sz="1500">
                    <a:solidFill>
                      <a:srgbClr val="000066"/>
                    </a:solidFill>
                    <a:latin typeface="Times New Roman" pitchFamily="18" charset="0"/>
                  </a:rPr>
                  <a:t>d</a:t>
                </a:r>
                <a:r>
                  <a:rPr lang="en-US" altLang="zh-TW" sz="1500" baseline="-25000">
                    <a:solidFill>
                      <a:srgbClr val="000066"/>
                    </a:solidFill>
                    <a:latin typeface="Times New Roman" pitchFamily="18" charset="0"/>
                  </a:rPr>
                  <a:t>2 </a:t>
                </a:r>
                <a:r>
                  <a:rPr lang="en-US" altLang="zh-TW" sz="1500">
                    <a:solidFill>
                      <a:srgbClr val="000066"/>
                    </a:solidFill>
                    <a:latin typeface="Times New Roman" pitchFamily="18" charset="0"/>
                  </a:rPr>
                  <a:t>........ d</a:t>
                </a:r>
                <a:r>
                  <a:rPr lang="en-US" altLang="zh-TW" sz="1500" baseline="-25000">
                    <a:solidFill>
                      <a:srgbClr val="000066"/>
                    </a:solidFill>
                    <a:latin typeface="Times New Roman" pitchFamily="18" charset="0"/>
                  </a:rPr>
                  <a:t>j </a:t>
                </a:r>
                <a:r>
                  <a:rPr lang="en-US" altLang="zh-TW" sz="1500">
                    <a:solidFill>
                      <a:srgbClr val="000066"/>
                    </a:solidFill>
                    <a:latin typeface="Times New Roman" pitchFamily="18" charset="0"/>
                  </a:rPr>
                  <a:t>.      ......... d</a:t>
                </a:r>
                <a:r>
                  <a:rPr lang="en-US" altLang="zh-TW" sz="1500" baseline="-25000">
                    <a:solidFill>
                      <a:srgbClr val="000066"/>
                    </a:solidFill>
                    <a:latin typeface="Times New Roman" pitchFamily="18" charset="0"/>
                  </a:rPr>
                  <a:t>N</a:t>
                </a:r>
              </a:p>
            </p:txBody>
          </p:sp>
          <p:sp>
            <p:nvSpPr>
              <p:cNvPr id="9250" name="Line 31"/>
              <p:cNvSpPr>
                <a:spLocks noChangeShapeType="1"/>
              </p:cNvSpPr>
              <p:nvPr/>
            </p:nvSpPr>
            <p:spPr bwMode="auto">
              <a:xfrm>
                <a:off x="685" y="1455"/>
                <a:ext cx="58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251" name="Line 32"/>
              <p:cNvSpPr>
                <a:spLocks noChangeShapeType="1"/>
              </p:cNvSpPr>
              <p:nvPr/>
            </p:nvSpPr>
            <p:spPr bwMode="auto">
              <a:xfrm flipH="1">
                <a:off x="1378" y="1023"/>
                <a:ext cx="0" cy="3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grpSp>
            <p:nvGrpSpPr>
              <p:cNvPr id="9252" name="Group 33"/>
              <p:cNvGrpSpPr>
                <a:grpSpLocks/>
              </p:cNvGrpSpPr>
              <p:nvPr/>
            </p:nvGrpSpPr>
            <p:grpSpPr bwMode="auto">
              <a:xfrm>
                <a:off x="449" y="915"/>
                <a:ext cx="327" cy="821"/>
                <a:chOff x="2336" y="3013"/>
                <a:chExt cx="329" cy="994"/>
              </a:xfrm>
            </p:grpSpPr>
            <p:sp>
              <p:nvSpPr>
                <p:cNvPr id="9254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2336" y="3013"/>
                  <a:ext cx="329" cy="9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TW" sz="1500">
                      <a:solidFill>
                        <a:srgbClr val="000066"/>
                      </a:solidFill>
                      <a:latin typeface="Times New Roman" pitchFamily="18" charset="0"/>
                    </a:rPr>
                    <a:t>w</a:t>
                  </a:r>
                  <a:r>
                    <a:rPr lang="en-US" altLang="zh-TW" sz="1500" baseline="-25000">
                      <a:solidFill>
                        <a:srgbClr val="000066"/>
                      </a:solidFill>
                      <a:latin typeface="Times New Roman" pitchFamily="18" charset="0"/>
                    </a:rPr>
                    <a:t>1 </a:t>
                  </a:r>
                  <a:r>
                    <a:rPr lang="en-US" altLang="zh-TW" sz="1500">
                      <a:solidFill>
                        <a:srgbClr val="000066"/>
                      </a:solidFill>
                      <a:latin typeface="Times New Roman" pitchFamily="18" charset="0"/>
                    </a:rPr>
                    <a:t>w</a:t>
                  </a:r>
                  <a:r>
                    <a:rPr lang="en-US" altLang="zh-TW" sz="1500" baseline="-25000">
                      <a:solidFill>
                        <a:srgbClr val="000066"/>
                      </a:solidFill>
                      <a:latin typeface="Times New Roman" pitchFamily="18" charset="0"/>
                    </a:rPr>
                    <a:t>2</a:t>
                  </a:r>
                </a:p>
                <a:p>
                  <a:pPr eaLnBrk="1" hangingPunct="1">
                    <a:spcBef>
                      <a:spcPct val="80000"/>
                    </a:spcBef>
                  </a:pPr>
                  <a:r>
                    <a:rPr lang="en-US" altLang="zh-TW" sz="1500">
                      <a:solidFill>
                        <a:srgbClr val="000066"/>
                      </a:solidFill>
                      <a:latin typeface="Times New Roman" pitchFamily="18" charset="0"/>
                    </a:rPr>
                    <a:t>w</a:t>
                  </a:r>
                  <a:r>
                    <a:rPr lang="en-US" altLang="zh-TW" sz="1500" baseline="-25000">
                      <a:solidFill>
                        <a:srgbClr val="000066"/>
                      </a:solidFill>
                      <a:latin typeface="Times New Roman" pitchFamily="18" charset="0"/>
                    </a:rPr>
                    <a:t>i</a:t>
                  </a:r>
                </a:p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TW" sz="1500">
                      <a:solidFill>
                        <a:srgbClr val="000066"/>
                      </a:solidFill>
                      <a:latin typeface="Times New Roman" pitchFamily="18" charset="0"/>
                    </a:rPr>
                    <a:t>w</a:t>
                  </a:r>
                  <a:r>
                    <a:rPr lang="en-US" altLang="zh-TW" sz="1500" baseline="-25000">
                      <a:solidFill>
                        <a:srgbClr val="000066"/>
                      </a:solidFill>
                      <a:latin typeface="Times New Roman" pitchFamily="18" charset="0"/>
                    </a:rPr>
                    <a:t>M</a:t>
                  </a:r>
                  <a:endParaRPr lang="en-US" altLang="zh-TW" sz="1500">
                    <a:solidFill>
                      <a:srgbClr val="000066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9255" name="Line 35"/>
                <p:cNvSpPr>
                  <a:spLocks noChangeShapeType="1"/>
                </p:cNvSpPr>
                <p:nvPr/>
              </p:nvSpPr>
              <p:spPr bwMode="auto">
                <a:xfrm>
                  <a:off x="2460" y="3702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256" name="Line 36"/>
                <p:cNvSpPr>
                  <a:spLocks noChangeShapeType="1"/>
                </p:cNvSpPr>
                <p:nvPr/>
              </p:nvSpPr>
              <p:spPr bwMode="auto">
                <a:xfrm>
                  <a:off x="2460" y="3430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  <p:sp>
            <p:nvSpPr>
              <p:cNvPr id="9253" name="Text Box 37"/>
              <p:cNvSpPr txBox="1">
                <a:spLocks noChangeArrowheads="1"/>
              </p:cNvSpPr>
              <p:nvPr/>
            </p:nvSpPr>
            <p:spPr bwMode="auto">
              <a:xfrm>
                <a:off x="1216" y="1298"/>
                <a:ext cx="292" cy="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TW">
                    <a:solidFill>
                      <a:schemeClr val="accent2"/>
                    </a:solidFill>
                    <a:latin typeface="Times New Roman" pitchFamily="18" charset="0"/>
                  </a:rPr>
                  <a:t>w</a:t>
                </a:r>
                <a:r>
                  <a:rPr lang="en-US" altLang="zh-TW" baseline="-25000">
                    <a:solidFill>
                      <a:schemeClr val="accent2"/>
                    </a:solidFill>
                    <a:latin typeface="Times New Roman" pitchFamily="18" charset="0"/>
                  </a:rPr>
                  <a:t>ij</a:t>
                </a:r>
                <a:endParaRPr lang="en-US" altLang="zh-TW">
                  <a:solidFill>
                    <a:schemeClr val="accent2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9227" name="Text Box 38"/>
            <p:cNvSpPr txBox="1">
              <a:spLocks noChangeArrowheads="1"/>
            </p:cNvSpPr>
            <p:nvPr/>
          </p:nvSpPr>
          <p:spPr bwMode="auto">
            <a:xfrm>
              <a:off x="2053" y="1402"/>
              <a:ext cx="27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latin typeface="Times New Roman" pitchFamily="18" charset="0"/>
                </a:rPr>
                <a:t>=</a:t>
              </a:r>
            </a:p>
          </p:txBody>
        </p:sp>
        <p:grpSp>
          <p:nvGrpSpPr>
            <p:cNvPr id="9228" name="Group 54"/>
            <p:cNvGrpSpPr>
              <a:grpSpLocks/>
            </p:cNvGrpSpPr>
            <p:nvPr/>
          </p:nvGrpSpPr>
          <p:grpSpPr bwMode="auto">
            <a:xfrm>
              <a:off x="2225" y="1059"/>
              <a:ext cx="601" cy="821"/>
              <a:chOff x="2237" y="1087"/>
              <a:chExt cx="605" cy="994"/>
            </a:xfrm>
          </p:grpSpPr>
          <p:sp>
            <p:nvSpPr>
              <p:cNvPr id="9240" name="Rectangle 40"/>
              <p:cNvSpPr>
                <a:spLocks noChangeArrowheads="1"/>
              </p:cNvSpPr>
              <p:nvPr/>
            </p:nvSpPr>
            <p:spPr bwMode="auto">
              <a:xfrm>
                <a:off x="2493" y="1193"/>
                <a:ext cx="349" cy="806"/>
              </a:xfrm>
              <a:prstGeom prst="rect">
                <a:avLst/>
              </a:prstGeom>
              <a:solidFill>
                <a:schemeClr val="accent1">
                  <a:alpha val="14902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241" name="Line 42"/>
              <p:cNvSpPr>
                <a:spLocks noChangeShapeType="1"/>
              </p:cNvSpPr>
              <p:nvPr/>
            </p:nvSpPr>
            <p:spPr bwMode="auto">
              <a:xfrm>
                <a:off x="2493" y="1705"/>
                <a:ext cx="3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grpSp>
            <p:nvGrpSpPr>
              <p:cNvPr id="9242" name="Group 49"/>
              <p:cNvGrpSpPr>
                <a:grpSpLocks/>
              </p:cNvGrpSpPr>
              <p:nvPr/>
            </p:nvGrpSpPr>
            <p:grpSpPr bwMode="auto">
              <a:xfrm>
                <a:off x="2237" y="1087"/>
                <a:ext cx="329" cy="994"/>
                <a:chOff x="2109" y="1087"/>
                <a:chExt cx="329" cy="994"/>
              </a:xfrm>
            </p:grpSpPr>
            <p:sp>
              <p:nvSpPr>
                <p:cNvPr id="9245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2109" y="1087"/>
                  <a:ext cx="329" cy="9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TW" sz="1500">
                      <a:solidFill>
                        <a:srgbClr val="000066"/>
                      </a:solidFill>
                      <a:latin typeface="Times New Roman" pitchFamily="18" charset="0"/>
                    </a:rPr>
                    <a:t>w</a:t>
                  </a:r>
                  <a:r>
                    <a:rPr lang="en-US" altLang="zh-TW" sz="1500" baseline="-25000">
                      <a:solidFill>
                        <a:srgbClr val="000066"/>
                      </a:solidFill>
                      <a:latin typeface="Times New Roman" pitchFamily="18" charset="0"/>
                    </a:rPr>
                    <a:t>1 </a:t>
                  </a:r>
                  <a:r>
                    <a:rPr lang="en-US" altLang="zh-TW" sz="1500">
                      <a:solidFill>
                        <a:srgbClr val="000066"/>
                      </a:solidFill>
                      <a:latin typeface="Times New Roman" pitchFamily="18" charset="0"/>
                    </a:rPr>
                    <a:t>w</a:t>
                  </a:r>
                  <a:r>
                    <a:rPr lang="en-US" altLang="zh-TW" sz="1500" baseline="-25000">
                      <a:solidFill>
                        <a:srgbClr val="000066"/>
                      </a:solidFill>
                      <a:latin typeface="Times New Roman" pitchFamily="18" charset="0"/>
                    </a:rPr>
                    <a:t>2</a:t>
                  </a:r>
                </a:p>
                <a:p>
                  <a:pPr eaLnBrk="1" hangingPunct="1">
                    <a:spcBef>
                      <a:spcPct val="80000"/>
                    </a:spcBef>
                  </a:pPr>
                  <a:r>
                    <a:rPr lang="en-US" altLang="zh-TW" sz="1500">
                      <a:solidFill>
                        <a:srgbClr val="000066"/>
                      </a:solidFill>
                      <a:latin typeface="Times New Roman" pitchFamily="18" charset="0"/>
                    </a:rPr>
                    <a:t>w</a:t>
                  </a:r>
                  <a:r>
                    <a:rPr lang="en-US" altLang="zh-TW" sz="1500" baseline="-25000">
                      <a:solidFill>
                        <a:srgbClr val="000066"/>
                      </a:solidFill>
                      <a:latin typeface="Times New Roman" pitchFamily="18" charset="0"/>
                    </a:rPr>
                    <a:t>i</a:t>
                  </a:r>
                </a:p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TW" sz="1500">
                      <a:solidFill>
                        <a:srgbClr val="000066"/>
                      </a:solidFill>
                      <a:latin typeface="Times New Roman" pitchFamily="18" charset="0"/>
                    </a:rPr>
                    <a:t>w</a:t>
                  </a:r>
                  <a:r>
                    <a:rPr lang="en-US" altLang="zh-TW" sz="1500" baseline="-25000">
                      <a:solidFill>
                        <a:srgbClr val="000066"/>
                      </a:solidFill>
                      <a:latin typeface="Times New Roman" pitchFamily="18" charset="0"/>
                    </a:rPr>
                    <a:t>M</a:t>
                  </a:r>
                  <a:endParaRPr lang="en-US" altLang="zh-TW" sz="1500">
                    <a:solidFill>
                      <a:srgbClr val="000066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9246" name="Line 46"/>
                <p:cNvSpPr>
                  <a:spLocks noChangeShapeType="1"/>
                </p:cNvSpPr>
                <p:nvPr/>
              </p:nvSpPr>
              <p:spPr bwMode="auto">
                <a:xfrm>
                  <a:off x="2233" y="17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247" name="Line 47"/>
                <p:cNvSpPr>
                  <a:spLocks noChangeShapeType="1"/>
                </p:cNvSpPr>
                <p:nvPr/>
              </p:nvSpPr>
              <p:spPr bwMode="auto">
                <a:xfrm>
                  <a:off x="2233" y="1504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  <p:sp>
            <p:nvSpPr>
              <p:cNvPr id="9243" name="Text Box 48"/>
              <p:cNvSpPr txBox="1">
                <a:spLocks noChangeArrowheads="1"/>
              </p:cNvSpPr>
              <p:nvPr/>
            </p:nvSpPr>
            <p:spPr bwMode="auto">
              <a:xfrm>
                <a:off x="2523" y="1643"/>
                <a:ext cx="295" cy="2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TW">
                    <a:solidFill>
                      <a:schemeClr val="accent2"/>
                    </a:solidFill>
                    <a:latin typeface="Times New Roman" pitchFamily="18" charset="0"/>
                  </a:rPr>
                  <a:t>u</a:t>
                </a:r>
                <a:r>
                  <a:rPr lang="en-US" altLang="zh-TW" baseline="-25000">
                    <a:solidFill>
                      <a:schemeClr val="accent2"/>
                    </a:solidFill>
                    <a:latin typeface="Times New Roman" pitchFamily="18" charset="0"/>
                  </a:rPr>
                  <a:t>i</a:t>
                </a:r>
                <a:endParaRPr lang="en-US" altLang="zh-TW">
                  <a:solidFill>
                    <a:schemeClr val="accent2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9244" name="Text Box 51"/>
              <p:cNvSpPr txBox="1">
                <a:spLocks noChangeArrowheads="1"/>
              </p:cNvSpPr>
              <p:nvPr/>
            </p:nvSpPr>
            <p:spPr bwMode="auto">
              <a:xfrm>
                <a:off x="2523" y="1298"/>
                <a:ext cx="295" cy="2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TW">
                    <a:solidFill>
                      <a:schemeClr val="accent2"/>
                    </a:solidFill>
                    <a:latin typeface="Times New Roman" pitchFamily="18" charset="0"/>
                  </a:rPr>
                  <a:t>U</a:t>
                </a:r>
              </a:p>
            </p:txBody>
          </p:sp>
        </p:grpSp>
        <p:grpSp>
          <p:nvGrpSpPr>
            <p:cNvPr id="9229" name="Group 90"/>
            <p:cNvGrpSpPr>
              <a:grpSpLocks/>
            </p:cNvGrpSpPr>
            <p:nvPr/>
          </p:nvGrpSpPr>
          <p:grpSpPr bwMode="auto">
            <a:xfrm>
              <a:off x="2936" y="1110"/>
              <a:ext cx="390" cy="443"/>
              <a:chOff x="2936" y="1110"/>
              <a:chExt cx="390" cy="443"/>
            </a:xfrm>
          </p:grpSpPr>
          <p:sp>
            <p:nvSpPr>
              <p:cNvPr id="9235" name="Rectangle 53"/>
              <p:cNvSpPr>
                <a:spLocks noChangeArrowheads="1"/>
              </p:cNvSpPr>
              <p:nvPr/>
            </p:nvSpPr>
            <p:spPr bwMode="auto">
              <a:xfrm>
                <a:off x="2985" y="1163"/>
                <a:ext cx="284" cy="248"/>
              </a:xfrm>
              <a:prstGeom prst="rect">
                <a:avLst/>
              </a:prstGeom>
              <a:solidFill>
                <a:schemeClr val="accent1">
                  <a:alpha val="14902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236" name="Text Box 55"/>
              <p:cNvSpPr txBox="1">
                <a:spLocks noChangeArrowheads="1"/>
              </p:cNvSpPr>
              <p:nvPr/>
            </p:nvSpPr>
            <p:spPr bwMode="auto">
              <a:xfrm>
                <a:off x="2966" y="1399"/>
                <a:ext cx="360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9pPr>
              </a:lstStyle>
              <a:p>
                <a:pPr algn="r" eaLnBrk="1" hangingPunct="1">
                  <a:spcBef>
                    <a:spcPct val="50000"/>
                  </a:spcBef>
                </a:pPr>
                <a:r>
                  <a:rPr lang="en-US" altLang="zh-TW" sz="1000">
                    <a:solidFill>
                      <a:schemeClr val="accent2"/>
                    </a:solidFill>
                    <a:latin typeface="Times New Roman" pitchFamily="18" charset="0"/>
                  </a:rPr>
                  <a:t>R</a:t>
                </a:r>
                <a:r>
                  <a:rPr lang="en-US" altLang="zh-TW" sz="1000">
                    <a:solidFill>
                      <a:schemeClr val="accent2"/>
                    </a:solidFill>
                    <a:latin typeface="Times New Roman" pitchFamily="18" charset="0"/>
                    <a:ea typeface="AR MinchoL JIS" pitchFamily="49" charset="-128"/>
                  </a:rPr>
                  <a:t>×R</a:t>
                </a:r>
              </a:p>
            </p:txBody>
          </p:sp>
          <p:sp>
            <p:nvSpPr>
              <p:cNvPr id="9237" name="Text Box 56"/>
              <p:cNvSpPr txBox="1">
                <a:spLocks noChangeArrowheads="1"/>
              </p:cNvSpPr>
              <p:nvPr/>
            </p:nvSpPr>
            <p:spPr bwMode="auto">
              <a:xfrm>
                <a:off x="2936" y="1110"/>
                <a:ext cx="193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9pPr>
              </a:lstStyle>
              <a:p>
                <a:pPr algn="r" eaLnBrk="1" hangingPunct="1">
                  <a:spcBef>
                    <a:spcPct val="50000"/>
                  </a:spcBef>
                </a:pPr>
                <a:r>
                  <a:rPr lang="en-US" altLang="zh-TW" sz="1200">
                    <a:solidFill>
                      <a:schemeClr val="accent2"/>
                    </a:solidFill>
                    <a:latin typeface="Times New Roman" pitchFamily="18" charset="0"/>
                  </a:rPr>
                  <a:t>s</a:t>
                </a:r>
                <a:r>
                  <a:rPr lang="en-US" altLang="zh-TW" sz="1200" baseline="-25000">
                    <a:solidFill>
                      <a:schemeClr val="accent2"/>
                    </a:solidFill>
                    <a:latin typeface="Times New Roman" pitchFamily="18" charset="0"/>
                  </a:rPr>
                  <a:t>1</a:t>
                </a:r>
                <a:endParaRPr lang="en-US" altLang="zh-TW" sz="1200">
                  <a:solidFill>
                    <a:schemeClr val="accent2"/>
                  </a:solidFill>
                  <a:latin typeface="Times New Roman" pitchFamily="18" charset="0"/>
                  <a:ea typeface="AR MinchoL JIS" pitchFamily="49" charset="-128"/>
                </a:endParaRPr>
              </a:p>
            </p:txBody>
          </p:sp>
          <p:sp>
            <p:nvSpPr>
              <p:cNvPr id="9238" name="Text Box 57"/>
              <p:cNvSpPr txBox="1">
                <a:spLocks noChangeArrowheads="1"/>
              </p:cNvSpPr>
              <p:nvPr/>
            </p:nvSpPr>
            <p:spPr bwMode="auto">
              <a:xfrm>
                <a:off x="3034" y="1256"/>
                <a:ext cx="266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9pPr>
              </a:lstStyle>
              <a:p>
                <a:pPr algn="r" eaLnBrk="1" hangingPunct="1">
                  <a:spcBef>
                    <a:spcPct val="50000"/>
                  </a:spcBef>
                </a:pPr>
                <a:r>
                  <a:rPr lang="en-US" altLang="zh-TW" sz="1200">
                    <a:solidFill>
                      <a:schemeClr val="accent2"/>
                    </a:solidFill>
                    <a:latin typeface="Times New Roman" pitchFamily="18" charset="0"/>
                  </a:rPr>
                  <a:t>s</a:t>
                </a:r>
                <a:r>
                  <a:rPr lang="en-US" altLang="zh-TW" sz="1200" baseline="-25000">
                    <a:solidFill>
                      <a:schemeClr val="accent2"/>
                    </a:solidFill>
                    <a:latin typeface="Times New Roman" pitchFamily="18" charset="0"/>
                  </a:rPr>
                  <a:t>R</a:t>
                </a:r>
                <a:endParaRPr lang="en-US" altLang="zh-TW" sz="1200">
                  <a:solidFill>
                    <a:schemeClr val="accent2"/>
                  </a:solidFill>
                  <a:latin typeface="Times New Roman" pitchFamily="18" charset="0"/>
                  <a:ea typeface="AR MinchoL JIS" pitchFamily="49" charset="-128"/>
                </a:endParaRPr>
              </a:p>
            </p:txBody>
          </p:sp>
          <p:sp>
            <p:nvSpPr>
              <p:cNvPr id="9239" name="Line 58"/>
              <p:cNvSpPr>
                <a:spLocks noChangeShapeType="1"/>
              </p:cNvSpPr>
              <p:nvPr/>
            </p:nvSpPr>
            <p:spPr bwMode="auto">
              <a:xfrm>
                <a:off x="3079" y="1256"/>
                <a:ext cx="78" cy="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9230" name="Rectangle 61"/>
            <p:cNvSpPr>
              <a:spLocks noChangeArrowheads="1"/>
            </p:cNvSpPr>
            <p:nvPr/>
          </p:nvSpPr>
          <p:spPr bwMode="auto">
            <a:xfrm>
              <a:off x="3478" y="1165"/>
              <a:ext cx="1206" cy="250"/>
            </a:xfrm>
            <a:prstGeom prst="rect">
              <a:avLst/>
            </a:prstGeom>
            <a:solidFill>
              <a:schemeClr val="accent1">
                <a:alpha val="14902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231" name="Text Box 62"/>
            <p:cNvSpPr txBox="1">
              <a:spLocks noChangeArrowheads="1"/>
            </p:cNvSpPr>
            <p:nvPr/>
          </p:nvSpPr>
          <p:spPr bwMode="auto">
            <a:xfrm>
              <a:off x="3390" y="963"/>
              <a:ext cx="1428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1500">
                  <a:solidFill>
                    <a:srgbClr val="000066"/>
                  </a:solidFill>
                  <a:latin typeface="Times New Roman" pitchFamily="18" charset="0"/>
                </a:rPr>
                <a:t>d</a:t>
              </a:r>
              <a:r>
                <a:rPr lang="en-US" altLang="zh-TW" sz="1500" baseline="-25000">
                  <a:solidFill>
                    <a:srgbClr val="000066"/>
                  </a:solidFill>
                  <a:latin typeface="Times New Roman" pitchFamily="18" charset="0"/>
                </a:rPr>
                <a:t>1      </a:t>
              </a:r>
              <a:r>
                <a:rPr lang="en-US" altLang="zh-TW" sz="1500">
                  <a:solidFill>
                    <a:srgbClr val="000066"/>
                  </a:solidFill>
                  <a:latin typeface="Times New Roman" pitchFamily="18" charset="0"/>
                </a:rPr>
                <a:t>d</a:t>
              </a:r>
              <a:r>
                <a:rPr lang="en-US" altLang="zh-TW" sz="1500" baseline="-25000">
                  <a:solidFill>
                    <a:srgbClr val="000066"/>
                  </a:solidFill>
                  <a:latin typeface="Times New Roman" pitchFamily="18" charset="0"/>
                </a:rPr>
                <a:t>2    </a:t>
              </a:r>
              <a:r>
                <a:rPr lang="en-US" altLang="zh-TW" sz="1500">
                  <a:solidFill>
                    <a:srgbClr val="000066"/>
                  </a:solidFill>
                  <a:latin typeface="Times New Roman" pitchFamily="18" charset="0"/>
                </a:rPr>
                <a:t>........  d</a:t>
              </a:r>
              <a:r>
                <a:rPr lang="en-US" altLang="zh-TW" sz="1500" baseline="-25000">
                  <a:solidFill>
                    <a:srgbClr val="000066"/>
                  </a:solidFill>
                  <a:latin typeface="Times New Roman" pitchFamily="18" charset="0"/>
                </a:rPr>
                <a:t>j    </a:t>
              </a:r>
              <a:r>
                <a:rPr lang="en-US" altLang="zh-TW" sz="1500">
                  <a:solidFill>
                    <a:srgbClr val="000066"/>
                  </a:solidFill>
                  <a:latin typeface="Times New Roman" pitchFamily="18" charset="0"/>
                </a:rPr>
                <a:t>.......... d</a:t>
              </a:r>
              <a:r>
                <a:rPr lang="en-US" altLang="zh-TW" sz="1500" baseline="-25000">
                  <a:solidFill>
                    <a:srgbClr val="000066"/>
                  </a:solidFill>
                  <a:latin typeface="Times New Roman" pitchFamily="18" charset="0"/>
                </a:rPr>
                <a:t>N</a:t>
              </a:r>
            </a:p>
          </p:txBody>
        </p:sp>
        <p:sp>
          <p:nvSpPr>
            <p:cNvPr id="9232" name="Text Box 70"/>
            <p:cNvSpPr txBox="1">
              <a:spLocks noChangeArrowheads="1"/>
            </p:cNvSpPr>
            <p:nvPr/>
          </p:nvSpPr>
          <p:spPr bwMode="auto">
            <a:xfrm>
              <a:off x="4192" y="1186"/>
              <a:ext cx="29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solidFill>
                    <a:schemeClr val="accent2"/>
                  </a:solidFill>
                  <a:latin typeface="Times New Roman" pitchFamily="18" charset="0"/>
                </a:rPr>
                <a:t>V</a:t>
              </a:r>
              <a:r>
                <a:rPr lang="en-US" altLang="zh-TW" baseline="30000">
                  <a:solidFill>
                    <a:schemeClr val="accent2"/>
                  </a:solidFill>
                  <a:latin typeface="Times New Roman" pitchFamily="18" charset="0"/>
                </a:rPr>
                <a:t>T</a:t>
              </a:r>
              <a:endParaRPr lang="en-US" altLang="zh-TW">
                <a:solidFill>
                  <a:schemeClr val="accent2"/>
                </a:solidFill>
                <a:latin typeface="Times New Roman" pitchFamily="18" charset="0"/>
              </a:endParaRPr>
            </a:p>
          </p:txBody>
        </p:sp>
        <p:sp>
          <p:nvSpPr>
            <p:cNvPr id="9233" name="Text Box 71"/>
            <p:cNvSpPr txBox="1">
              <a:spLocks noChangeArrowheads="1"/>
            </p:cNvSpPr>
            <p:nvPr/>
          </p:nvSpPr>
          <p:spPr bwMode="auto">
            <a:xfrm>
              <a:off x="4347" y="1439"/>
              <a:ext cx="36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algn="r" eaLnBrk="1" hangingPunct="1">
                <a:spcBef>
                  <a:spcPct val="50000"/>
                </a:spcBef>
              </a:pPr>
              <a:r>
                <a:rPr lang="en-US" altLang="zh-TW" sz="1000">
                  <a:solidFill>
                    <a:schemeClr val="accent2"/>
                  </a:solidFill>
                  <a:latin typeface="Times New Roman" pitchFamily="18" charset="0"/>
                </a:rPr>
                <a:t>R</a:t>
              </a:r>
              <a:r>
                <a:rPr lang="en-US" altLang="zh-TW" sz="1000">
                  <a:solidFill>
                    <a:schemeClr val="accent2"/>
                  </a:solidFill>
                  <a:latin typeface="Times New Roman" pitchFamily="18" charset="0"/>
                  <a:ea typeface="AR MinchoL JIS" pitchFamily="49" charset="-128"/>
                </a:rPr>
                <a:t>×N</a:t>
              </a:r>
            </a:p>
          </p:txBody>
        </p:sp>
        <p:sp>
          <p:nvSpPr>
            <p:cNvPr id="9234" name="Text Box 75"/>
            <p:cNvSpPr txBox="1">
              <a:spLocks noChangeArrowheads="1"/>
            </p:cNvSpPr>
            <p:nvPr/>
          </p:nvSpPr>
          <p:spPr bwMode="auto">
            <a:xfrm>
              <a:off x="2524" y="1803"/>
              <a:ext cx="36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algn="r" eaLnBrk="1" hangingPunct="1">
                <a:spcBef>
                  <a:spcPct val="50000"/>
                </a:spcBef>
              </a:pPr>
              <a:r>
                <a:rPr lang="en-US" altLang="zh-TW" sz="1000">
                  <a:solidFill>
                    <a:schemeClr val="accent2"/>
                  </a:solidFill>
                  <a:latin typeface="Times New Roman" pitchFamily="18" charset="0"/>
                </a:rPr>
                <a:t>M</a:t>
              </a:r>
              <a:r>
                <a:rPr lang="en-US" altLang="zh-TW" sz="1000">
                  <a:solidFill>
                    <a:schemeClr val="accent2"/>
                  </a:solidFill>
                  <a:latin typeface="Times New Roman" pitchFamily="18" charset="0"/>
                  <a:ea typeface="AR MinchoL JIS" pitchFamily="49" charset="-128"/>
                </a:rPr>
                <a:t>×R</a:t>
              </a:r>
            </a:p>
          </p:txBody>
        </p:sp>
      </p:grpSp>
      <p:grpSp>
        <p:nvGrpSpPr>
          <p:cNvPr id="9222" name="Group 88"/>
          <p:cNvGrpSpPr>
            <a:grpSpLocks/>
          </p:cNvGrpSpPr>
          <p:nvPr/>
        </p:nvGrpSpPr>
        <p:grpSpPr bwMode="auto">
          <a:xfrm>
            <a:off x="6300788" y="1825625"/>
            <a:ext cx="569912" cy="422275"/>
            <a:chOff x="3969" y="1150"/>
            <a:chExt cx="359" cy="266"/>
          </a:xfrm>
        </p:grpSpPr>
        <p:sp>
          <p:nvSpPr>
            <p:cNvPr id="9223" name="Line 64"/>
            <p:cNvSpPr>
              <a:spLocks noChangeShapeType="1"/>
            </p:cNvSpPr>
            <p:nvPr/>
          </p:nvSpPr>
          <p:spPr bwMode="auto">
            <a:xfrm flipH="1">
              <a:off x="4168" y="116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224" name="Text Box 69"/>
            <p:cNvSpPr txBox="1">
              <a:spLocks noChangeArrowheads="1"/>
            </p:cNvSpPr>
            <p:nvPr/>
          </p:nvSpPr>
          <p:spPr bwMode="auto">
            <a:xfrm>
              <a:off x="3969" y="1160"/>
              <a:ext cx="29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solidFill>
                    <a:schemeClr val="accent2"/>
                  </a:solidFill>
                  <a:latin typeface="Times New Roman" pitchFamily="18" charset="0"/>
                </a:rPr>
                <a:t>v</a:t>
              </a:r>
              <a:r>
                <a:rPr lang="en-US" altLang="zh-TW" baseline="-25000">
                  <a:solidFill>
                    <a:schemeClr val="accent2"/>
                  </a:solidFill>
                  <a:latin typeface="Times New Roman" pitchFamily="18" charset="0"/>
                </a:rPr>
                <a:t>j</a:t>
              </a:r>
              <a:endParaRPr lang="en-US" altLang="zh-TW">
                <a:solidFill>
                  <a:schemeClr val="accent2"/>
                </a:solidFill>
                <a:latin typeface="Times New Roman" pitchFamily="18" charset="0"/>
              </a:endParaRPr>
            </a:p>
          </p:txBody>
        </p:sp>
        <p:sp>
          <p:nvSpPr>
            <p:cNvPr id="9225" name="Text Box 85"/>
            <p:cNvSpPr txBox="1">
              <a:spLocks noChangeArrowheads="1"/>
            </p:cNvSpPr>
            <p:nvPr/>
          </p:nvSpPr>
          <p:spPr bwMode="auto">
            <a:xfrm>
              <a:off x="4035" y="1150"/>
              <a:ext cx="29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1400" baseline="30000">
                  <a:solidFill>
                    <a:schemeClr val="accent2"/>
                  </a:solidFill>
                  <a:latin typeface="Times New Roman" pitchFamily="18" charset="0"/>
                </a:rPr>
                <a:t>T</a:t>
              </a:r>
              <a:endParaRPr lang="en-US" altLang="zh-TW" sz="1400">
                <a:solidFill>
                  <a:schemeClr val="accent2"/>
                </a:solidFill>
                <a:latin typeface="Times New Roman" pitchFamily="18" charset="0"/>
              </a:endParaRPr>
            </a:p>
          </p:txBody>
        </p:sp>
      </p:grpSp>
      <p:sp>
        <p:nvSpPr>
          <p:cNvPr id="41" name="Line 2"/>
          <p:cNvSpPr>
            <a:spLocks noChangeShapeType="1"/>
          </p:cNvSpPr>
          <p:nvPr/>
        </p:nvSpPr>
        <p:spPr bwMode="auto">
          <a:xfrm>
            <a:off x="0" y="766800"/>
            <a:ext cx="9144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062F47D-F1E9-4C70-8172-35677879D32A}" type="slidenum">
              <a:rPr lang="zh-TW" altLang="en-US" smtClean="0"/>
              <a:pPr>
                <a:defRPr/>
              </a:pPr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785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668610"/>
            <a:ext cx="8991600" cy="600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0" y="766800"/>
            <a:ext cx="9144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72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3300" b="1" dirty="0" smtClean="0">
                <a:solidFill>
                  <a:schemeClr val="tx1"/>
                </a:solidFill>
                <a:latin typeface="Times New Roman" pitchFamily="18" charset="0"/>
              </a:rPr>
              <a:t>Singular Value Decomposition (SVD)</a:t>
            </a:r>
          </a:p>
        </p:txBody>
      </p:sp>
      <p:sp>
        <p:nvSpPr>
          <p:cNvPr id="2" name="矩形 1"/>
          <p:cNvSpPr/>
          <p:nvPr/>
        </p:nvSpPr>
        <p:spPr>
          <a:xfrm>
            <a:off x="4076334" y="6224496"/>
            <a:ext cx="50040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-182563">
              <a:spcBef>
                <a:spcPct val="10000"/>
              </a:spcBef>
            </a:pPr>
            <a:r>
              <a:rPr lang="en-US" altLang="zh-TW" sz="2200" dirty="0" err="1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TW" sz="2200" baseline="-25000" dirty="0" err="1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TW" sz="2200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TW" sz="2200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TW" sz="22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Sv</a:t>
            </a:r>
            <a:r>
              <a:rPr lang="en-US" altLang="zh-TW" sz="2200" baseline="-25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TW" sz="2200" baseline="30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2200" dirty="0">
                <a:latin typeface="Times New Roman" pitchFamily="18" charset="0"/>
                <a:cs typeface="Times New Roman" pitchFamily="18" charset="0"/>
              </a:rPr>
              <a:t>   (just as a column in W= USV</a:t>
            </a:r>
            <a:r>
              <a:rPr lang="en-US" altLang="zh-TW" sz="2200" baseline="30000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2200" dirty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062F47D-F1E9-4C70-8172-35677879D32A}" type="slidenum">
              <a:rPr lang="zh-TW" altLang="en-US" smtClean="0"/>
              <a:pPr>
                <a:defRPr/>
              </a:pPr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313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72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3700" b="1" dirty="0" smtClean="0">
                <a:solidFill>
                  <a:schemeClr val="tx1"/>
                </a:solidFill>
                <a:latin typeface="Times New Roman" pitchFamily="18" charset="0"/>
              </a:rPr>
              <a:t>Singular Value Decomposition (SVD)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0" y="876300"/>
            <a:ext cx="9144000" cy="59817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80975" indent="-180975" eaLnBrk="1" hangingPunct="1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TW" b="1" baseline="30000" dirty="0" smtClean="0">
                <a:latin typeface="Times New Roman" pitchFamily="18" charset="0"/>
              </a:rPr>
              <a:t> </a:t>
            </a:r>
            <a:r>
              <a:rPr lang="en-US" altLang="zh-TW" sz="2400" b="1" dirty="0" smtClean="0">
                <a:latin typeface="Times New Roman" pitchFamily="18" charset="0"/>
              </a:rPr>
              <a:t>Singular Value Decomposition (SVD)</a:t>
            </a:r>
            <a:endParaRPr lang="en-US" altLang="zh-TW" sz="2400" b="1" baseline="30000" dirty="0" smtClean="0">
              <a:latin typeface="Times New Roman" pitchFamily="18" charset="0"/>
            </a:endParaRPr>
          </a:p>
          <a:p>
            <a:pPr marL="1150938" lvl="2" ea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542925" lvl="1" indent="-182563" eaLnBrk="1" hangingPunct="1">
              <a:lnSpc>
                <a:spcPct val="90000"/>
              </a:lnSpc>
              <a:spcBef>
                <a:spcPct val="0"/>
              </a:spcBef>
              <a:defRPr/>
            </a:pPr>
            <a:endParaRPr lang="en-US" altLang="zh-TW" dirty="0" smtClean="0">
              <a:latin typeface="Times New Roman" pitchFamily="18" charset="0"/>
              <a:cs typeface="Times New Roman" pitchFamily="18" charset="0"/>
            </a:endParaRPr>
          </a:p>
          <a:p>
            <a:pPr marL="542925" lvl="1" indent="-182563" eaLnBrk="1" hangingPunct="1">
              <a:lnSpc>
                <a:spcPct val="90000"/>
              </a:lnSpc>
              <a:spcBef>
                <a:spcPct val="0"/>
              </a:spcBef>
              <a:defRPr/>
            </a:pPr>
            <a:endParaRPr lang="en-US" altLang="zh-TW" dirty="0" smtClean="0">
              <a:latin typeface="Times New Roman" pitchFamily="18" charset="0"/>
              <a:cs typeface="Times New Roman" pitchFamily="18" charset="0"/>
            </a:endParaRPr>
          </a:p>
          <a:p>
            <a:pPr marL="542925" lvl="1" indent="-182563" eaLnBrk="1" hangingPunct="1">
              <a:lnSpc>
                <a:spcPct val="90000"/>
              </a:lnSpc>
              <a:spcBef>
                <a:spcPct val="30000"/>
              </a:spcBef>
              <a:buFontTx/>
              <a:buNone/>
              <a:defRPr/>
            </a:pPr>
            <a:endParaRPr lang="en-US" altLang="zh-TW" dirty="0" smtClean="0">
              <a:latin typeface="Times New Roman" pitchFamily="18" charset="0"/>
              <a:cs typeface="Times New Roman" pitchFamily="18" charset="0"/>
            </a:endParaRPr>
          </a:p>
          <a:p>
            <a:pPr marL="180975" indent="-180975" eaLnBrk="1" hangingPunct="1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TW" sz="2400" b="1" dirty="0" smtClean="0">
                <a:latin typeface="Times New Roman" pitchFamily="18" charset="0"/>
                <a:cs typeface="Times New Roman" pitchFamily="18" charset="0"/>
              </a:rPr>
              <a:t>Vectors for document </a:t>
            </a:r>
            <a:r>
              <a:rPr lang="en-US" altLang="zh-TW" sz="2400" b="1" dirty="0" err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TW" sz="2400" b="1" baseline="-250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TW" sz="2400" b="1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altLang="zh-TW" sz="2400" b="1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TW" sz="2400" b="1" baseline="-250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TW" sz="2400" b="1" dirty="0" err="1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TW" sz="2400" b="1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TW" sz="2400" b="1" u="sng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TW" sz="2400" b="1" baseline="-250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TW" sz="2400" b="1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400" b="1" dirty="0" smtClean="0">
                <a:latin typeface="Times New Roman" pitchFamily="18" charset="0"/>
                <a:cs typeface="Times New Roman" pitchFamily="18" charset="0"/>
              </a:rPr>
              <a:t>(a row, or </a:t>
            </a:r>
            <a:r>
              <a:rPr lang="en-US" altLang="zh-TW" sz="2400" b="1" u="sng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TW" sz="2400" b="1" baseline="-250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TW" sz="2400" b="1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400" b="1" dirty="0" smtClean="0">
                <a:latin typeface="Times New Roman" pitchFamily="18" charset="0"/>
                <a:cs typeface="Times New Roman" pitchFamily="18" charset="0"/>
              </a:rPr>
              <a:t>= S </a:t>
            </a:r>
            <a:r>
              <a:rPr lang="en-US" altLang="zh-TW" sz="2400" b="1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TW" sz="2400" b="1" baseline="-250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TW" sz="2400" b="1" baseline="30000" dirty="0" err="1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TW" sz="2400" b="1" baseline="30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400" b="1" dirty="0" smtClean="0">
                <a:latin typeface="Times New Roman" pitchFamily="18" charset="0"/>
                <a:cs typeface="Times New Roman" pitchFamily="18" charset="0"/>
              </a:rPr>
              <a:t>for a column)</a:t>
            </a:r>
          </a:p>
          <a:p>
            <a:pPr marL="542925" lvl="1" indent="-182563" eaLnBrk="1" hangingPunct="1">
              <a:spcBef>
                <a:spcPts val="0"/>
              </a:spcBef>
              <a:defRPr/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a vector with dimensionality M reduced to a vector 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TW" sz="2000" baseline="-250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TW" sz="2000" u="sng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TW" sz="2000" baseline="-250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with dimensionality R</a:t>
            </a:r>
          </a:p>
          <a:p>
            <a:pPr marL="542925" lvl="1" indent="-182563" eaLnBrk="1" hangingPunct="1">
              <a:spcBef>
                <a:spcPts val="0"/>
              </a:spcBef>
              <a:defRPr/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M-dimensional space defined  by M words reduced to R-dimensional space defined by R “concepts”</a:t>
            </a:r>
          </a:p>
          <a:p>
            <a:pPr marL="542925" lvl="1" indent="-182563" eaLnBrk="1" hangingPunct="1">
              <a:spcBef>
                <a:spcPts val="0"/>
              </a:spcBef>
              <a:defRPr/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the R columns of U, or eigenvectors{e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,...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TW" sz="2000" baseline="-25000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}, are the R orthonormal basis for the “latent semantic space” with dimensionality R, with which 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TW" sz="2000" baseline="-250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TW" sz="2000" dirty="0" err="1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TW" sz="2000" u="sng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TW" sz="2000" baseline="-250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TW" sz="2000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is represented</a:t>
            </a:r>
          </a:p>
          <a:p>
            <a:pPr marL="542925" lvl="1" indent="-182563" eaLnBrk="1" hangingPunct="1">
              <a:spcBef>
                <a:spcPts val="0"/>
              </a:spcBef>
              <a:defRPr/>
            </a:pPr>
            <a:r>
              <a:rPr lang="en-US" altLang="zh-TW" sz="2000" dirty="0" smtClean="0">
                <a:latin typeface="Times New Roman" pitchFamily="18" charset="0"/>
                <a:cs typeface="Times New Roman" pitchFamily="18" charset="0"/>
              </a:rPr>
              <a:t>documents with similar “semantic concepts” have “closer” location in the “latent semantic space”</a:t>
            </a:r>
          </a:p>
          <a:p>
            <a:pPr marL="895350" lvl="2" indent="-173038" eaLnBrk="1" hangingPunct="1">
              <a:spcBef>
                <a:spcPct val="0"/>
              </a:spcBef>
              <a:defRPr/>
            </a:pPr>
            <a:r>
              <a:rPr lang="en-US" altLang="zh-TW" sz="1800" dirty="0" smtClean="0">
                <a:latin typeface="Times New Roman" pitchFamily="18" charset="0"/>
                <a:cs typeface="Times New Roman" pitchFamily="18" charset="0"/>
              </a:rPr>
              <a:t>they tend to include similar “types” of words, although not necessarily exactly the same words</a:t>
            </a:r>
          </a:p>
          <a:p>
            <a:pPr marL="180975" indent="-180975" eaLnBrk="1" hangingPunct="1">
              <a:lnSpc>
                <a:spcPct val="75000"/>
              </a:lnSpc>
              <a:spcBef>
                <a:spcPct val="0"/>
              </a:spcBef>
              <a:defRPr/>
            </a:pPr>
            <a:r>
              <a:rPr lang="en-US" altLang="zh-TW" sz="2400" b="1" dirty="0" smtClean="0">
                <a:latin typeface="Times New Roman" pitchFamily="18" charset="0"/>
                <a:cs typeface="Times New Roman" pitchFamily="18" charset="0"/>
              </a:rPr>
              <a:t>The Association Structure between words </a:t>
            </a:r>
            <a:r>
              <a:rPr lang="en-US" altLang="zh-TW" sz="2400" b="1" dirty="0" err="1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TW" sz="2400" b="1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TW" sz="2400" b="1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400" b="1" dirty="0" smtClean="0">
                <a:latin typeface="Times New Roman" pitchFamily="18" charset="0"/>
                <a:cs typeface="Times New Roman" pitchFamily="18" charset="0"/>
              </a:rPr>
              <a:t>and documents</a:t>
            </a:r>
            <a:r>
              <a:rPr lang="en-US" altLang="zh-TW" sz="2400" b="1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400" b="1" dirty="0" err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TW" sz="2400" b="1" baseline="-250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TW" sz="2400" b="1" dirty="0" smtClean="0">
                <a:latin typeface="Times New Roman" pitchFamily="18" charset="0"/>
                <a:cs typeface="Times New Roman" pitchFamily="18" charset="0"/>
              </a:rPr>
              <a:t> is preserved with noisy information deleted, while the dimensionality is reduced to a common set of R “concepts”</a:t>
            </a:r>
            <a:endParaRPr lang="zh-TW" altLang="el-GR" sz="24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1268" name="Group 78"/>
          <p:cNvGrpSpPr>
            <a:grpSpLocks/>
          </p:cNvGrpSpPr>
          <p:nvPr/>
        </p:nvGrpSpPr>
        <p:grpSpPr bwMode="auto">
          <a:xfrm>
            <a:off x="712788" y="1217613"/>
            <a:ext cx="6935787" cy="1593850"/>
            <a:chOff x="449" y="1020"/>
            <a:chExt cx="4369" cy="1004"/>
          </a:xfrm>
        </p:grpSpPr>
        <p:grpSp>
          <p:nvGrpSpPr>
            <p:cNvPr id="11270" name="Group 41"/>
            <p:cNvGrpSpPr>
              <a:grpSpLocks/>
            </p:cNvGrpSpPr>
            <p:nvPr/>
          </p:nvGrpSpPr>
          <p:grpSpPr bwMode="auto">
            <a:xfrm>
              <a:off x="449" y="1049"/>
              <a:ext cx="1588" cy="905"/>
              <a:chOff x="449" y="831"/>
              <a:chExt cx="1588" cy="905"/>
            </a:xfrm>
          </p:grpSpPr>
          <p:sp>
            <p:nvSpPr>
              <p:cNvPr id="11295" name="Rectangle 42"/>
              <p:cNvSpPr>
                <a:spLocks noChangeArrowheads="1"/>
              </p:cNvSpPr>
              <p:nvPr/>
            </p:nvSpPr>
            <p:spPr bwMode="auto">
              <a:xfrm>
                <a:off x="685" y="1023"/>
                <a:ext cx="1206" cy="666"/>
              </a:xfrm>
              <a:prstGeom prst="rect">
                <a:avLst/>
              </a:prstGeom>
              <a:solidFill>
                <a:schemeClr val="accent1">
                  <a:alpha val="14902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296" name="Text Box 43"/>
              <p:cNvSpPr txBox="1">
                <a:spLocks noChangeArrowheads="1"/>
              </p:cNvSpPr>
              <p:nvPr/>
            </p:nvSpPr>
            <p:spPr bwMode="auto">
              <a:xfrm>
                <a:off x="609" y="831"/>
                <a:ext cx="1428" cy="2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TW" sz="1500">
                    <a:solidFill>
                      <a:srgbClr val="000066"/>
                    </a:solidFill>
                    <a:latin typeface="Times New Roman" pitchFamily="18" charset="0"/>
                  </a:rPr>
                  <a:t>d</a:t>
                </a:r>
                <a:r>
                  <a:rPr lang="en-US" altLang="zh-TW" sz="1500" baseline="-25000">
                    <a:solidFill>
                      <a:srgbClr val="000066"/>
                    </a:solidFill>
                    <a:latin typeface="Times New Roman" pitchFamily="18" charset="0"/>
                  </a:rPr>
                  <a:t>1   </a:t>
                </a:r>
                <a:r>
                  <a:rPr lang="en-US" altLang="zh-TW" sz="1500">
                    <a:solidFill>
                      <a:srgbClr val="000066"/>
                    </a:solidFill>
                    <a:latin typeface="Times New Roman" pitchFamily="18" charset="0"/>
                  </a:rPr>
                  <a:t>d</a:t>
                </a:r>
                <a:r>
                  <a:rPr lang="en-US" altLang="zh-TW" sz="1500" baseline="-25000">
                    <a:solidFill>
                      <a:srgbClr val="000066"/>
                    </a:solidFill>
                    <a:latin typeface="Times New Roman" pitchFamily="18" charset="0"/>
                  </a:rPr>
                  <a:t>2 </a:t>
                </a:r>
                <a:r>
                  <a:rPr lang="en-US" altLang="zh-TW" sz="1500">
                    <a:solidFill>
                      <a:srgbClr val="000066"/>
                    </a:solidFill>
                    <a:latin typeface="Times New Roman" pitchFamily="18" charset="0"/>
                  </a:rPr>
                  <a:t>........ d</a:t>
                </a:r>
                <a:r>
                  <a:rPr lang="en-US" altLang="zh-TW" sz="1500" baseline="-25000">
                    <a:solidFill>
                      <a:srgbClr val="000066"/>
                    </a:solidFill>
                    <a:latin typeface="Times New Roman" pitchFamily="18" charset="0"/>
                  </a:rPr>
                  <a:t>j </a:t>
                </a:r>
                <a:r>
                  <a:rPr lang="en-US" altLang="zh-TW" sz="1500">
                    <a:solidFill>
                      <a:srgbClr val="000066"/>
                    </a:solidFill>
                    <a:latin typeface="Times New Roman" pitchFamily="18" charset="0"/>
                  </a:rPr>
                  <a:t>.      ......... d</a:t>
                </a:r>
                <a:r>
                  <a:rPr lang="en-US" altLang="zh-TW" sz="1500" baseline="-25000">
                    <a:solidFill>
                      <a:srgbClr val="000066"/>
                    </a:solidFill>
                    <a:latin typeface="Times New Roman" pitchFamily="18" charset="0"/>
                  </a:rPr>
                  <a:t>N</a:t>
                </a:r>
              </a:p>
            </p:txBody>
          </p:sp>
          <p:sp>
            <p:nvSpPr>
              <p:cNvPr id="11297" name="Line 44"/>
              <p:cNvSpPr>
                <a:spLocks noChangeShapeType="1"/>
              </p:cNvSpPr>
              <p:nvPr/>
            </p:nvSpPr>
            <p:spPr bwMode="auto">
              <a:xfrm>
                <a:off x="685" y="1455"/>
                <a:ext cx="58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298" name="Line 45"/>
              <p:cNvSpPr>
                <a:spLocks noChangeShapeType="1"/>
              </p:cNvSpPr>
              <p:nvPr/>
            </p:nvSpPr>
            <p:spPr bwMode="auto">
              <a:xfrm flipH="1">
                <a:off x="1378" y="1023"/>
                <a:ext cx="0" cy="3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grpSp>
            <p:nvGrpSpPr>
              <p:cNvPr id="11299" name="Group 46"/>
              <p:cNvGrpSpPr>
                <a:grpSpLocks/>
              </p:cNvGrpSpPr>
              <p:nvPr/>
            </p:nvGrpSpPr>
            <p:grpSpPr bwMode="auto">
              <a:xfrm>
                <a:off x="449" y="915"/>
                <a:ext cx="327" cy="821"/>
                <a:chOff x="2336" y="3013"/>
                <a:chExt cx="329" cy="994"/>
              </a:xfrm>
            </p:grpSpPr>
            <p:sp>
              <p:nvSpPr>
                <p:cNvPr id="11301" name="Text Box 47"/>
                <p:cNvSpPr txBox="1">
                  <a:spLocks noChangeArrowheads="1"/>
                </p:cNvSpPr>
                <p:nvPr/>
              </p:nvSpPr>
              <p:spPr bwMode="auto">
                <a:xfrm>
                  <a:off x="2336" y="3013"/>
                  <a:ext cx="329" cy="9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TW" sz="1500">
                      <a:solidFill>
                        <a:srgbClr val="000066"/>
                      </a:solidFill>
                      <a:latin typeface="Times New Roman" pitchFamily="18" charset="0"/>
                    </a:rPr>
                    <a:t>w</a:t>
                  </a:r>
                  <a:r>
                    <a:rPr lang="en-US" altLang="zh-TW" sz="1500" baseline="-25000">
                      <a:solidFill>
                        <a:srgbClr val="000066"/>
                      </a:solidFill>
                      <a:latin typeface="Times New Roman" pitchFamily="18" charset="0"/>
                    </a:rPr>
                    <a:t>1 </a:t>
                  </a:r>
                  <a:r>
                    <a:rPr lang="en-US" altLang="zh-TW" sz="1500">
                      <a:solidFill>
                        <a:srgbClr val="000066"/>
                      </a:solidFill>
                      <a:latin typeface="Times New Roman" pitchFamily="18" charset="0"/>
                    </a:rPr>
                    <a:t>w</a:t>
                  </a:r>
                  <a:r>
                    <a:rPr lang="en-US" altLang="zh-TW" sz="1500" baseline="-25000">
                      <a:solidFill>
                        <a:srgbClr val="000066"/>
                      </a:solidFill>
                      <a:latin typeface="Times New Roman" pitchFamily="18" charset="0"/>
                    </a:rPr>
                    <a:t>2</a:t>
                  </a:r>
                </a:p>
                <a:p>
                  <a:pPr eaLnBrk="1" hangingPunct="1">
                    <a:spcBef>
                      <a:spcPct val="80000"/>
                    </a:spcBef>
                  </a:pPr>
                  <a:r>
                    <a:rPr lang="en-US" altLang="zh-TW" sz="1500">
                      <a:solidFill>
                        <a:srgbClr val="000066"/>
                      </a:solidFill>
                      <a:latin typeface="Times New Roman" pitchFamily="18" charset="0"/>
                    </a:rPr>
                    <a:t>w</a:t>
                  </a:r>
                  <a:r>
                    <a:rPr lang="en-US" altLang="zh-TW" sz="1500" baseline="-25000">
                      <a:solidFill>
                        <a:srgbClr val="000066"/>
                      </a:solidFill>
                      <a:latin typeface="Times New Roman" pitchFamily="18" charset="0"/>
                    </a:rPr>
                    <a:t>i</a:t>
                  </a:r>
                </a:p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TW" sz="1500">
                      <a:solidFill>
                        <a:srgbClr val="000066"/>
                      </a:solidFill>
                      <a:latin typeface="Times New Roman" pitchFamily="18" charset="0"/>
                    </a:rPr>
                    <a:t>w</a:t>
                  </a:r>
                  <a:r>
                    <a:rPr lang="en-US" altLang="zh-TW" sz="1500" baseline="-25000">
                      <a:solidFill>
                        <a:srgbClr val="000066"/>
                      </a:solidFill>
                      <a:latin typeface="Times New Roman" pitchFamily="18" charset="0"/>
                    </a:rPr>
                    <a:t>M</a:t>
                  </a:r>
                  <a:endParaRPr lang="en-US" altLang="zh-TW" sz="1500">
                    <a:solidFill>
                      <a:srgbClr val="000066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1302" name="Line 48"/>
                <p:cNvSpPr>
                  <a:spLocks noChangeShapeType="1"/>
                </p:cNvSpPr>
                <p:nvPr/>
              </p:nvSpPr>
              <p:spPr bwMode="auto">
                <a:xfrm>
                  <a:off x="2460" y="3702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1303" name="Line 49"/>
                <p:cNvSpPr>
                  <a:spLocks noChangeShapeType="1"/>
                </p:cNvSpPr>
                <p:nvPr/>
              </p:nvSpPr>
              <p:spPr bwMode="auto">
                <a:xfrm>
                  <a:off x="2460" y="3430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  <p:sp>
            <p:nvSpPr>
              <p:cNvPr id="11300" name="Text Box 50"/>
              <p:cNvSpPr txBox="1">
                <a:spLocks noChangeArrowheads="1"/>
              </p:cNvSpPr>
              <p:nvPr/>
            </p:nvSpPr>
            <p:spPr bwMode="auto">
              <a:xfrm>
                <a:off x="1216" y="1298"/>
                <a:ext cx="292" cy="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TW">
                    <a:solidFill>
                      <a:schemeClr val="accent2"/>
                    </a:solidFill>
                    <a:latin typeface="Times New Roman" pitchFamily="18" charset="0"/>
                  </a:rPr>
                  <a:t>w</a:t>
                </a:r>
                <a:r>
                  <a:rPr lang="en-US" altLang="zh-TW" baseline="-25000">
                    <a:solidFill>
                      <a:schemeClr val="accent2"/>
                    </a:solidFill>
                    <a:latin typeface="Times New Roman" pitchFamily="18" charset="0"/>
                  </a:rPr>
                  <a:t>ij</a:t>
                </a:r>
                <a:endParaRPr lang="en-US" altLang="zh-TW">
                  <a:solidFill>
                    <a:schemeClr val="accent2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11271" name="Text Box 51"/>
            <p:cNvSpPr txBox="1">
              <a:spLocks noChangeArrowheads="1"/>
            </p:cNvSpPr>
            <p:nvPr/>
          </p:nvSpPr>
          <p:spPr bwMode="auto">
            <a:xfrm>
              <a:off x="2053" y="1470"/>
              <a:ext cx="27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latin typeface="Times New Roman" pitchFamily="18" charset="0"/>
                </a:rPr>
                <a:t>=</a:t>
              </a:r>
            </a:p>
          </p:txBody>
        </p:sp>
        <p:grpSp>
          <p:nvGrpSpPr>
            <p:cNvPr id="11272" name="Group 52"/>
            <p:cNvGrpSpPr>
              <a:grpSpLocks/>
            </p:cNvGrpSpPr>
            <p:nvPr/>
          </p:nvGrpSpPr>
          <p:grpSpPr bwMode="auto">
            <a:xfrm>
              <a:off x="2225" y="1127"/>
              <a:ext cx="601" cy="821"/>
              <a:chOff x="2237" y="1087"/>
              <a:chExt cx="605" cy="994"/>
            </a:xfrm>
          </p:grpSpPr>
          <p:sp>
            <p:nvSpPr>
              <p:cNvPr id="11287" name="Rectangle 53"/>
              <p:cNvSpPr>
                <a:spLocks noChangeArrowheads="1"/>
              </p:cNvSpPr>
              <p:nvPr/>
            </p:nvSpPr>
            <p:spPr bwMode="auto">
              <a:xfrm>
                <a:off x="2493" y="1193"/>
                <a:ext cx="349" cy="806"/>
              </a:xfrm>
              <a:prstGeom prst="rect">
                <a:avLst/>
              </a:prstGeom>
              <a:solidFill>
                <a:schemeClr val="accent1">
                  <a:alpha val="14902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288" name="Line 54"/>
              <p:cNvSpPr>
                <a:spLocks noChangeShapeType="1"/>
              </p:cNvSpPr>
              <p:nvPr/>
            </p:nvSpPr>
            <p:spPr bwMode="auto">
              <a:xfrm>
                <a:off x="2493" y="1705"/>
                <a:ext cx="3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grpSp>
            <p:nvGrpSpPr>
              <p:cNvPr id="11289" name="Group 55"/>
              <p:cNvGrpSpPr>
                <a:grpSpLocks/>
              </p:cNvGrpSpPr>
              <p:nvPr/>
            </p:nvGrpSpPr>
            <p:grpSpPr bwMode="auto">
              <a:xfrm>
                <a:off x="2237" y="1087"/>
                <a:ext cx="329" cy="994"/>
                <a:chOff x="2109" y="1087"/>
                <a:chExt cx="329" cy="994"/>
              </a:xfrm>
            </p:grpSpPr>
            <p:sp>
              <p:nvSpPr>
                <p:cNvPr id="11292" name="Text Box 56"/>
                <p:cNvSpPr txBox="1">
                  <a:spLocks noChangeArrowheads="1"/>
                </p:cNvSpPr>
                <p:nvPr/>
              </p:nvSpPr>
              <p:spPr bwMode="auto">
                <a:xfrm>
                  <a:off x="2109" y="1087"/>
                  <a:ext cx="329" cy="9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pitchFamily="34" charset="0"/>
                      <a:ea typeface="新細明體" pitchFamily="18" charset="-12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TW" sz="1500">
                      <a:solidFill>
                        <a:srgbClr val="000066"/>
                      </a:solidFill>
                      <a:latin typeface="Times New Roman" pitchFamily="18" charset="0"/>
                    </a:rPr>
                    <a:t>w</a:t>
                  </a:r>
                  <a:r>
                    <a:rPr lang="en-US" altLang="zh-TW" sz="1500" baseline="-25000">
                      <a:solidFill>
                        <a:srgbClr val="000066"/>
                      </a:solidFill>
                      <a:latin typeface="Times New Roman" pitchFamily="18" charset="0"/>
                    </a:rPr>
                    <a:t>1 </a:t>
                  </a:r>
                  <a:r>
                    <a:rPr lang="en-US" altLang="zh-TW" sz="1500">
                      <a:solidFill>
                        <a:srgbClr val="000066"/>
                      </a:solidFill>
                      <a:latin typeface="Times New Roman" pitchFamily="18" charset="0"/>
                    </a:rPr>
                    <a:t>w</a:t>
                  </a:r>
                  <a:r>
                    <a:rPr lang="en-US" altLang="zh-TW" sz="1500" baseline="-25000">
                      <a:solidFill>
                        <a:srgbClr val="000066"/>
                      </a:solidFill>
                      <a:latin typeface="Times New Roman" pitchFamily="18" charset="0"/>
                    </a:rPr>
                    <a:t>2</a:t>
                  </a:r>
                </a:p>
                <a:p>
                  <a:pPr eaLnBrk="1" hangingPunct="1">
                    <a:spcBef>
                      <a:spcPct val="80000"/>
                    </a:spcBef>
                  </a:pPr>
                  <a:r>
                    <a:rPr lang="en-US" altLang="zh-TW" sz="1500">
                      <a:solidFill>
                        <a:srgbClr val="000066"/>
                      </a:solidFill>
                      <a:latin typeface="Times New Roman" pitchFamily="18" charset="0"/>
                    </a:rPr>
                    <a:t>w</a:t>
                  </a:r>
                  <a:r>
                    <a:rPr lang="en-US" altLang="zh-TW" sz="1500" baseline="-25000">
                      <a:solidFill>
                        <a:srgbClr val="000066"/>
                      </a:solidFill>
                      <a:latin typeface="Times New Roman" pitchFamily="18" charset="0"/>
                    </a:rPr>
                    <a:t>i</a:t>
                  </a:r>
                </a:p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TW" sz="1500">
                      <a:solidFill>
                        <a:srgbClr val="000066"/>
                      </a:solidFill>
                      <a:latin typeface="Times New Roman" pitchFamily="18" charset="0"/>
                    </a:rPr>
                    <a:t>w</a:t>
                  </a:r>
                  <a:r>
                    <a:rPr lang="en-US" altLang="zh-TW" sz="1500" baseline="-25000">
                      <a:solidFill>
                        <a:srgbClr val="000066"/>
                      </a:solidFill>
                      <a:latin typeface="Times New Roman" pitchFamily="18" charset="0"/>
                    </a:rPr>
                    <a:t>M</a:t>
                  </a:r>
                  <a:endParaRPr lang="en-US" altLang="zh-TW" sz="1500">
                    <a:solidFill>
                      <a:srgbClr val="000066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1293" name="Line 57"/>
                <p:cNvSpPr>
                  <a:spLocks noChangeShapeType="1"/>
                </p:cNvSpPr>
                <p:nvPr/>
              </p:nvSpPr>
              <p:spPr bwMode="auto">
                <a:xfrm>
                  <a:off x="2233" y="17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1294" name="Line 58"/>
                <p:cNvSpPr>
                  <a:spLocks noChangeShapeType="1"/>
                </p:cNvSpPr>
                <p:nvPr/>
              </p:nvSpPr>
              <p:spPr bwMode="auto">
                <a:xfrm>
                  <a:off x="2233" y="1504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  <p:sp>
            <p:nvSpPr>
              <p:cNvPr id="11290" name="Text Box 59"/>
              <p:cNvSpPr txBox="1">
                <a:spLocks noChangeArrowheads="1"/>
              </p:cNvSpPr>
              <p:nvPr/>
            </p:nvSpPr>
            <p:spPr bwMode="auto">
              <a:xfrm>
                <a:off x="2523" y="1643"/>
                <a:ext cx="295" cy="2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TW">
                    <a:solidFill>
                      <a:schemeClr val="accent2"/>
                    </a:solidFill>
                    <a:latin typeface="Times New Roman" pitchFamily="18" charset="0"/>
                  </a:rPr>
                  <a:t>u</a:t>
                </a:r>
                <a:r>
                  <a:rPr lang="en-US" altLang="zh-TW" baseline="-25000">
                    <a:solidFill>
                      <a:schemeClr val="accent2"/>
                    </a:solidFill>
                    <a:latin typeface="Times New Roman" pitchFamily="18" charset="0"/>
                  </a:rPr>
                  <a:t>i</a:t>
                </a:r>
                <a:endParaRPr lang="en-US" altLang="zh-TW">
                  <a:solidFill>
                    <a:schemeClr val="accent2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1291" name="Text Box 60"/>
              <p:cNvSpPr txBox="1">
                <a:spLocks noChangeArrowheads="1"/>
              </p:cNvSpPr>
              <p:nvPr/>
            </p:nvSpPr>
            <p:spPr bwMode="auto">
              <a:xfrm>
                <a:off x="2523" y="1298"/>
                <a:ext cx="295" cy="2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TW">
                    <a:solidFill>
                      <a:schemeClr val="accent2"/>
                    </a:solidFill>
                    <a:latin typeface="Times New Roman" pitchFamily="18" charset="0"/>
                  </a:rPr>
                  <a:t>U</a:t>
                </a:r>
              </a:p>
            </p:txBody>
          </p:sp>
        </p:grpSp>
        <p:grpSp>
          <p:nvGrpSpPr>
            <p:cNvPr id="11273" name="Group 77"/>
            <p:cNvGrpSpPr>
              <a:grpSpLocks/>
            </p:cNvGrpSpPr>
            <p:nvPr/>
          </p:nvGrpSpPr>
          <p:grpSpPr bwMode="auto">
            <a:xfrm>
              <a:off x="2936" y="1178"/>
              <a:ext cx="390" cy="443"/>
              <a:chOff x="2936" y="1178"/>
              <a:chExt cx="390" cy="443"/>
            </a:xfrm>
          </p:grpSpPr>
          <p:sp>
            <p:nvSpPr>
              <p:cNvPr id="11282" name="Rectangle 62"/>
              <p:cNvSpPr>
                <a:spLocks noChangeArrowheads="1"/>
              </p:cNvSpPr>
              <p:nvPr/>
            </p:nvSpPr>
            <p:spPr bwMode="auto">
              <a:xfrm>
                <a:off x="2985" y="1231"/>
                <a:ext cx="284" cy="248"/>
              </a:xfrm>
              <a:prstGeom prst="rect">
                <a:avLst/>
              </a:prstGeom>
              <a:solidFill>
                <a:schemeClr val="accent1">
                  <a:alpha val="14902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283" name="Text Box 63"/>
              <p:cNvSpPr txBox="1">
                <a:spLocks noChangeArrowheads="1"/>
              </p:cNvSpPr>
              <p:nvPr/>
            </p:nvSpPr>
            <p:spPr bwMode="auto">
              <a:xfrm>
                <a:off x="2966" y="1467"/>
                <a:ext cx="360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9pPr>
              </a:lstStyle>
              <a:p>
                <a:pPr algn="r" eaLnBrk="1" hangingPunct="1">
                  <a:spcBef>
                    <a:spcPct val="50000"/>
                  </a:spcBef>
                </a:pPr>
                <a:r>
                  <a:rPr lang="en-US" altLang="zh-TW" sz="1000">
                    <a:solidFill>
                      <a:schemeClr val="accent2"/>
                    </a:solidFill>
                    <a:latin typeface="Times New Roman" pitchFamily="18" charset="0"/>
                  </a:rPr>
                  <a:t>R</a:t>
                </a:r>
                <a:r>
                  <a:rPr lang="en-US" altLang="zh-TW" sz="1000">
                    <a:solidFill>
                      <a:schemeClr val="accent2"/>
                    </a:solidFill>
                    <a:latin typeface="Times New Roman" pitchFamily="18" charset="0"/>
                    <a:ea typeface="AR MinchoL JIS" pitchFamily="49" charset="-128"/>
                  </a:rPr>
                  <a:t>×R</a:t>
                </a:r>
              </a:p>
            </p:txBody>
          </p:sp>
          <p:sp>
            <p:nvSpPr>
              <p:cNvPr id="11284" name="Text Box 64"/>
              <p:cNvSpPr txBox="1">
                <a:spLocks noChangeArrowheads="1"/>
              </p:cNvSpPr>
              <p:nvPr/>
            </p:nvSpPr>
            <p:spPr bwMode="auto">
              <a:xfrm>
                <a:off x="2936" y="1178"/>
                <a:ext cx="193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9pPr>
              </a:lstStyle>
              <a:p>
                <a:pPr algn="r" eaLnBrk="1" hangingPunct="1">
                  <a:spcBef>
                    <a:spcPct val="50000"/>
                  </a:spcBef>
                </a:pPr>
                <a:r>
                  <a:rPr lang="en-US" altLang="zh-TW" sz="1200">
                    <a:solidFill>
                      <a:schemeClr val="accent2"/>
                    </a:solidFill>
                    <a:latin typeface="Times New Roman" pitchFamily="18" charset="0"/>
                  </a:rPr>
                  <a:t>s</a:t>
                </a:r>
                <a:r>
                  <a:rPr lang="en-US" altLang="zh-TW" sz="1200" baseline="-25000">
                    <a:solidFill>
                      <a:schemeClr val="accent2"/>
                    </a:solidFill>
                    <a:latin typeface="Times New Roman" pitchFamily="18" charset="0"/>
                  </a:rPr>
                  <a:t>1</a:t>
                </a:r>
                <a:endParaRPr lang="en-US" altLang="zh-TW" sz="1200">
                  <a:solidFill>
                    <a:schemeClr val="accent2"/>
                  </a:solidFill>
                  <a:latin typeface="Times New Roman" pitchFamily="18" charset="0"/>
                  <a:ea typeface="AR MinchoL JIS" pitchFamily="49" charset="-128"/>
                </a:endParaRPr>
              </a:p>
            </p:txBody>
          </p:sp>
          <p:sp>
            <p:nvSpPr>
              <p:cNvPr id="11285" name="Text Box 65"/>
              <p:cNvSpPr txBox="1">
                <a:spLocks noChangeArrowheads="1"/>
              </p:cNvSpPr>
              <p:nvPr/>
            </p:nvSpPr>
            <p:spPr bwMode="auto">
              <a:xfrm>
                <a:off x="3072" y="1298"/>
                <a:ext cx="233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新細明體" pitchFamily="18" charset="-120"/>
                  </a:defRPr>
                </a:lvl9pPr>
              </a:lstStyle>
              <a:p>
                <a:pPr algn="r" eaLnBrk="1" hangingPunct="1">
                  <a:spcBef>
                    <a:spcPct val="50000"/>
                  </a:spcBef>
                </a:pPr>
                <a:r>
                  <a:rPr lang="en-US" altLang="zh-TW" sz="1200">
                    <a:solidFill>
                      <a:schemeClr val="accent2"/>
                    </a:solidFill>
                    <a:latin typeface="Times New Roman" pitchFamily="18" charset="0"/>
                  </a:rPr>
                  <a:t>s</a:t>
                </a:r>
                <a:r>
                  <a:rPr lang="en-US" altLang="zh-TW" sz="1200" baseline="-25000">
                    <a:solidFill>
                      <a:schemeClr val="accent2"/>
                    </a:solidFill>
                    <a:latin typeface="Times New Roman" pitchFamily="18" charset="0"/>
                  </a:rPr>
                  <a:t>R</a:t>
                </a:r>
                <a:endParaRPr lang="en-US" altLang="zh-TW" sz="1200">
                  <a:solidFill>
                    <a:schemeClr val="accent2"/>
                  </a:solidFill>
                  <a:latin typeface="Times New Roman" pitchFamily="18" charset="0"/>
                  <a:ea typeface="AR MinchoL JIS" pitchFamily="49" charset="-128"/>
                </a:endParaRPr>
              </a:p>
            </p:txBody>
          </p:sp>
          <p:sp>
            <p:nvSpPr>
              <p:cNvPr id="11286" name="Line 66"/>
              <p:cNvSpPr>
                <a:spLocks noChangeShapeType="1"/>
              </p:cNvSpPr>
              <p:nvPr/>
            </p:nvSpPr>
            <p:spPr bwMode="auto">
              <a:xfrm>
                <a:off x="3079" y="1324"/>
                <a:ext cx="78" cy="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1274" name="Rectangle 67"/>
            <p:cNvSpPr>
              <a:spLocks noChangeArrowheads="1"/>
            </p:cNvSpPr>
            <p:nvPr/>
          </p:nvSpPr>
          <p:spPr bwMode="auto">
            <a:xfrm>
              <a:off x="3478" y="1233"/>
              <a:ext cx="1206" cy="250"/>
            </a:xfrm>
            <a:prstGeom prst="rect">
              <a:avLst/>
            </a:prstGeom>
            <a:solidFill>
              <a:schemeClr val="accent1">
                <a:alpha val="14902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275" name="Text Box 68"/>
            <p:cNvSpPr txBox="1">
              <a:spLocks noChangeArrowheads="1"/>
            </p:cNvSpPr>
            <p:nvPr/>
          </p:nvSpPr>
          <p:spPr bwMode="auto">
            <a:xfrm>
              <a:off x="3390" y="1020"/>
              <a:ext cx="1428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1500">
                  <a:solidFill>
                    <a:srgbClr val="000066"/>
                  </a:solidFill>
                  <a:latin typeface="Times New Roman" pitchFamily="18" charset="0"/>
                </a:rPr>
                <a:t>d</a:t>
              </a:r>
              <a:r>
                <a:rPr lang="en-US" altLang="zh-TW" sz="1500" baseline="-25000">
                  <a:solidFill>
                    <a:srgbClr val="000066"/>
                  </a:solidFill>
                  <a:latin typeface="Times New Roman" pitchFamily="18" charset="0"/>
                </a:rPr>
                <a:t>1      </a:t>
              </a:r>
              <a:r>
                <a:rPr lang="en-US" altLang="zh-TW" sz="1500">
                  <a:solidFill>
                    <a:srgbClr val="000066"/>
                  </a:solidFill>
                  <a:latin typeface="Times New Roman" pitchFamily="18" charset="0"/>
                </a:rPr>
                <a:t>d</a:t>
              </a:r>
              <a:r>
                <a:rPr lang="en-US" altLang="zh-TW" sz="1500" baseline="-25000">
                  <a:solidFill>
                    <a:srgbClr val="000066"/>
                  </a:solidFill>
                  <a:latin typeface="Times New Roman" pitchFamily="18" charset="0"/>
                </a:rPr>
                <a:t>2    </a:t>
              </a:r>
              <a:r>
                <a:rPr lang="en-US" altLang="zh-TW" sz="1500">
                  <a:solidFill>
                    <a:srgbClr val="000066"/>
                  </a:solidFill>
                  <a:latin typeface="Times New Roman" pitchFamily="18" charset="0"/>
                </a:rPr>
                <a:t>........  d</a:t>
              </a:r>
              <a:r>
                <a:rPr lang="en-US" altLang="zh-TW" sz="1500" baseline="-25000">
                  <a:solidFill>
                    <a:srgbClr val="000066"/>
                  </a:solidFill>
                  <a:latin typeface="Times New Roman" pitchFamily="18" charset="0"/>
                </a:rPr>
                <a:t>j    </a:t>
              </a:r>
              <a:r>
                <a:rPr lang="en-US" altLang="zh-TW" sz="1500">
                  <a:solidFill>
                    <a:srgbClr val="000066"/>
                  </a:solidFill>
                  <a:latin typeface="Times New Roman" pitchFamily="18" charset="0"/>
                </a:rPr>
                <a:t>.......... d</a:t>
              </a:r>
              <a:r>
                <a:rPr lang="en-US" altLang="zh-TW" sz="1500" baseline="-25000">
                  <a:solidFill>
                    <a:srgbClr val="000066"/>
                  </a:solidFill>
                  <a:latin typeface="Times New Roman" pitchFamily="18" charset="0"/>
                </a:rPr>
                <a:t>N</a:t>
              </a:r>
            </a:p>
          </p:txBody>
        </p:sp>
        <p:sp>
          <p:nvSpPr>
            <p:cNvPr id="11276" name="Line 69"/>
            <p:cNvSpPr>
              <a:spLocks noChangeShapeType="1"/>
            </p:cNvSpPr>
            <p:nvPr/>
          </p:nvSpPr>
          <p:spPr bwMode="auto">
            <a:xfrm flipH="1">
              <a:off x="4172" y="1233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277" name="Text Box 70"/>
            <p:cNvSpPr txBox="1">
              <a:spLocks noChangeArrowheads="1"/>
            </p:cNvSpPr>
            <p:nvPr/>
          </p:nvSpPr>
          <p:spPr bwMode="auto">
            <a:xfrm>
              <a:off x="3969" y="1228"/>
              <a:ext cx="29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solidFill>
                    <a:schemeClr val="accent2"/>
                  </a:solidFill>
                  <a:latin typeface="Times New Roman" pitchFamily="18" charset="0"/>
                </a:rPr>
                <a:t>v</a:t>
              </a:r>
              <a:r>
                <a:rPr lang="en-US" altLang="zh-TW" baseline="-25000">
                  <a:solidFill>
                    <a:schemeClr val="accent2"/>
                  </a:solidFill>
                  <a:latin typeface="Times New Roman" pitchFamily="18" charset="0"/>
                </a:rPr>
                <a:t>j</a:t>
              </a:r>
              <a:endParaRPr lang="en-US" altLang="zh-TW">
                <a:solidFill>
                  <a:schemeClr val="accent2"/>
                </a:solidFill>
                <a:latin typeface="Times New Roman" pitchFamily="18" charset="0"/>
              </a:endParaRPr>
            </a:p>
          </p:txBody>
        </p:sp>
        <p:sp>
          <p:nvSpPr>
            <p:cNvPr id="11278" name="Text Box 71"/>
            <p:cNvSpPr txBox="1">
              <a:spLocks noChangeArrowheads="1"/>
            </p:cNvSpPr>
            <p:nvPr/>
          </p:nvSpPr>
          <p:spPr bwMode="auto">
            <a:xfrm>
              <a:off x="4192" y="1254"/>
              <a:ext cx="29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solidFill>
                    <a:schemeClr val="accent2"/>
                  </a:solidFill>
                  <a:latin typeface="Times New Roman" pitchFamily="18" charset="0"/>
                </a:rPr>
                <a:t>V</a:t>
              </a:r>
              <a:r>
                <a:rPr lang="en-US" altLang="zh-TW" baseline="30000">
                  <a:solidFill>
                    <a:schemeClr val="accent2"/>
                  </a:solidFill>
                  <a:latin typeface="Times New Roman" pitchFamily="18" charset="0"/>
                </a:rPr>
                <a:t>T</a:t>
              </a:r>
              <a:endParaRPr lang="en-US" altLang="zh-TW">
                <a:solidFill>
                  <a:schemeClr val="accent2"/>
                </a:solidFill>
                <a:latin typeface="Times New Roman" pitchFamily="18" charset="0"/>
              </a:endParaRPr>
            </a:p>
          </p:txBody>
        </p:sp>
        <p:sp>
          <p:nvSpPr>
            <p:cNvPr id="11279" name="Text Box 72"/>
            <p:cNvSpPr txBox="1">
              <a:spLocks noChangeArrowheads="1"/>
            </p:cNvSpPr>
            <p:nvPr/>
          </p:nvSpPr>
          <p:spPr bwMode="auto">
            <a:xfrm>
              <a:off x="4347" y="1507"/>
              <a:ext cx="36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algn="r" eaLnBrk="1" hangingPunct="1">
                <a:spcBef>
                  <a:spcPct val="50000"/>
                </a:spcBef>
              </a:pPr>
              <a:r>
                <a:rPr lang="en-US" altLang="zh-TW" sz="1000">
                  <a:solidFill>
                    <a:schemeClr val="accent2"/>
                  </a:solidFill>
                  <a:latin typeface="Times New Roman" pitchFamily="18" charset="0"/>
                </a:rPr>
                <a:t>R</a:t>
              </a:r>
              <a:r>
                <a:rPr lang="en-US" altLang="zh-TW" sz="1000">
                  <a:solidFill>
                    <a:schemeClr val="accent2"/>
                  </a:solidFill>
                  <a:latin typeface="Times New Roman" pitchFamily="18" charset="0"/>
                  <a:ea typeface="AR MinchoL JIS" pitchFamily="49" charset="-128"/>
                </a:rPr>
                <a:t>×N</a:t>
              </a:r>
            </a:p>
          </p:txBody>
        </p:sp>
        <p:sp>
          <p:nvSpPr>
            <p:cNvPr id="11280" name="Text Box 73"/>
            <p:cNvSpPr txBox="1">
              <a:spLocks noChangeArrowheads="1"/>
            </p:cNvSpPr>
            <p:nvPr/>
          </p:nvSpPr>
          <p:spPr bwMode="auto">
            <a:xfrm>
              <a:off x="2524" y="1871"/>
              <a:ext cx="36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algn="r" eaLnBrk="1" hangingPunct="1">
                <a:spcBef>
                  <a:spcPct val="50000"/>
                </a:spcBef>
              </a:pPr>
              <a:r>
                <a:rPr lang="en-US" altLang="zh-TW" sz="1000">
                  <a:solidFill>
                    <a:schemeClr val="accent2"/>
                  </a:solidFill>
                  <a:latin typeface="Times New Roman" pitchFamily="18" charset="0"/>
                </a:rPr>
                <a:t>M</a:t>
              </a:r>
              <a:r>
                <a:rPr lang="en-US" altLang="zh-TW" sz="1000">
                  <a:solidFill>
                    <a:schemeClr val="accent2"/>
                  </a:solidFill>
                  <a:latin typeface="Times New Roman" pitchFamily="18" charset="0"/>
                  <a:ea typeface="AR MinchoL JIS" pitchFamily="49" charset="-128"/>
                </a:rPr>
                <a:t>×R</a:t>
              </a:r>
            </a:p>
          </p:txBody>
        </p:sp>
        <p:sp>
          <p:nvSpPr>
            <p:cNvPr id="11281" name="Text Box 74"/>
            <p:cNvSpPr txBox="1">
              <a:spLocks noChangeArrowheads="1"/>
            </p:cNvSpPr>
            <p:nvPr/>
          </p:nvSpPr>
          <p:spPr bwMode="auto">
            <a:xfrm>
              <a:off x="4039" y="1218"/>
              <a:ext cx="29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1400" baseline="30000">
                  <a:solidFill>
                    <a:schemeClr val="accent2"/>
                  </a:solidFill>
                  <a:latin typeface="Times New Roman" pitchFamily="18" charset="0"/>
                </a:rPr>
                <a:t>T</a:t>
              </a:r>
              <a:endParaRPr lang="en-US" altLang="zh-TW" sz="1400">
                <a:solidFill>
                  <a:schemeClr val="accent2"/>
                </a:solidFill>
                <a:latin typeface="Times New Roman" pitchFamily="18" charset="0"/>
              </a:endParaRPr>
            </a:p>
          </p:txBody>
        </p:sp>
      </p:grpSp>
      <p:sp>
        <p:nvSpPr>
          <p:cNvPr id="11269" name="Text Box 75"/>
          <p:cNvSpPr txBox="1">
            <a:spLocks noChangeArrowheads="1"/>
          </p:cNvSpPr>
          <p:nvPr/>
        </p:nvSpPr>
        <p:spPr bwMode="auto">
          <a:xfrm>
            <a:off x="5849938" y="2811463"/>
            <a:ext cx="4651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1400" b="1" baseline="30000">
                <a:latin typeface="Times New Roman" pitchFamily="18" charset="0"/>
              </a:rPr>
              <a:t>T</a:t>
            </a:r>
            <a:endParaRPr lang="en-US" altLang="zh-TW" sz="1400" b="1">
              <a:latin typeface="Times New Roman" pitchFamily="18" charset="0"/>
            </a:endParaRPr>
          </a:p>
        </p:txBody>
      </p:sp>
      <p:sp>
        <p:nvSpPr>
          <p:cNvPr id="40" name="Line 2"/>
          <p:cNvSpPr>
            <a:spLocks noChangeShapeType="1"/>
          </p:cNvSpPr>
          <p:nvPr/>
        </p:nvSpPr>
        <p:spPr bwMode="auto">
          <a:xfrm>
            <a:off x="0" y="766800"/>
            <a:ext cx="9144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062F47D-F1E9-4C70-8172-35677879D32A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962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1168</TotalTime>
  <Words>1674</Words>
  <Application>Microsoft Office PowerPoint</Application>
  <PresentationFormat>如螢幕大小 (4:3)</PresentationFormat>
  <Paragraphs>482</Paragraphs>
  <Slides>29</Slides>
  <Notes>13</Notes>
  <HiddenSlides>0</HiddenSlides>
  <MMClips>0</MMClips>
  <ScaleCrop>false</ScaleCrop>
  <HeadingPairs>
    <vt:vector size="8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41" baseType="lpstr">
      <vt:lpstr>AR MinchoL JIS</vt:lpstr>
      <vt:lpstr>Benguiat Bk BT</vt:lpstr>
      <vt:lpstr>微軟正黑體</vt:lpstr>
      <vt:lpstr>新細明體</vt:lpstr>
      <vt:lpstr>Arial</vt:lpstr>
      <vt:lpstr>Calibri</vt:lpstr>
      <vt:lpstr>Cambria Math</vt:lpstr>
      <vt:lpstr>Microsoft Yi Baiti</vt:lpstr>
      <vt:lpstr>Times New Roman</vt:lpstr>
      <vt:lpstr>Tw Cen MT</vt:lpstr>
      <vt:lpstr>1_Office 佈景主題</vt:lpstr>
      <vt:lpstr>方程式</vt:lpstr>
      <vt:lpstr>PowerPoint 簡報</vt:lpstr>
      <vt:lpstr>Latent Semantic Analysis (LSA)</vt:lpstr>
      <vt:lpstr>Latent Semantic Analysis (LSA) - Word-Document Matrix Representation</vt:lpstr>
      <vt:lpstr>Latent Semantic Analysis (LSA)</vt:lpstr>
      <vt:lpstr>Dimensionality Reduction (1/2)</vt:lpstr>
      <vt:lpstr>Dimensionality Reduction (2/2)</vt:lpstr>
      <vt:lpstr>Singular Value Decomposition (SVD)</vt:lpstr>
      <vt:lpstr>Singular Value Decomposition (SVD)</vt:lpstr>
      <vt:lpstr>Singular Value Decomposition (SVD)</vt:lpstr>
      <vt:lpstr>Example Applications in Linguistic Processing</vt:lpstr>
      <vt:lpstr>PowerPoint 簡報</vt:lpstr>
      <vt:lpstr>Example Applications in Linguistic Processing</vt:lpstr>
      <vt:lpstr>Integration with N-gram Language Models</vt:lpstr>
      <vt:lpstr>Probabilistic Latent Semantic Analysis (PLSA)</vt:lpstr>
      <vt:lpstr>Probabilistic Latent Semantic Analysis (PLSA)</vt:lpstr>
      <vt:lpstr>Latent Dirichlet Allocation(LDA)</vt:lpstr>
      <vt:lpstr>Gibbs Sampling in general</vt:lpstr>
      <vt:lpstr>Gibbs Sampling applied on LDA</vt:lpstr>
      <vt:lpstr>Gibbs Sampling applied on LDA</vt:lpstr>
      <vt:lpstr>Gibbs Sampling applied on LDA</vt:lpstr>
      <vt:lpstr>Gibbs Sampling applied on LDA</vt:lpstr>
      <vt:lpstr>Gibbs Sampling applied on LDA</vt:lpstr>
      <vt:lpstr>Matrix Factorization (MF) for Recommendation systems</vt:lpstr>
      <vt:lpstr>Matrix Factorization (MF)</vt:lpstr>
      <vt:lpstr>Matrix Factorization (MF)</vt:lpstr>
      <vt:lpstr>Overfitting Problem</vt:lpstr>
      <vt:lpstr>Extensions of Matrix Factorization (MF)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Lab531</dc:creator>
  <cp:lastModifiedBy>Lab</cp:lastModifiedBy>
  <cp:revision>284</cp:revision>
  <cp:lastPrinted>2017-02-17T11:11:58Z</cp:lastPrinted>
  <dcterms:created xsi:type="dcterms:W3CDTF">2013-01-13T14:50:10Z</dcterms:created>
  <dcterms:modified xsi:type="dcterms:W3CDTF">2019-10-09T02:30:35Z</dcterms:modified>
</cp:coreProperties>
</file>